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99" r:id="rId2"/>
    <p:sldMasterId id="2147483711" r:id="rId3"/>
  </p:sldMasterIdLst>
  <p:notesMasterIdLst>
    <p:notesMasterId r:id="rId54"/>
  </p:notesMasterIdLst>
  <p:sldIdLst>
    <p:sldId id="719" r:id="rId4"/>
    <p:sldId id="670" r:id="rId5"/>
    <p:sldId id="705" r:id="rId6"/>
    <p:sldId id="706" r:id="rId7"/>
    <p:sldId id="707" r:id="rId8"/>
    <p:sldId id="702" r:id="rId9"/>
    <p:sldId id="265" r:id="rId10"/>
    <p:sldId id="668" r:id="rId11"/>
    <p:sldId id="669" r:id="rId12"/>
    <p:sldId id="704" r:id="rId13"/>
    <p:sldId id="717" r:id="rId14"/>
    <p:sldId id="673" r:id="rId15"/>
    <p:sldId id="709" r:id="rId16"/>
    <p:sldId id="680" r:id="rId17"/>
    <p:sldId id="969" r:id="rId18"/>
    <p:sldId id="675" r:id="rId19"/>
    <p:sldId id="676" r:id="rId20"/>
    <p:sldId id="710" r:id="rId21"/>
    <p:sldId id="677" r:id="rId22"/>
    <p:sldId id="679" r:id="rId23"/>
    <p:sldId id="681" r:id="rId24"/>
    <p:sldId id="682" r:id="rId25"/>
    <p:sldId id="683" r:id="rId26"/>
    <p:sldId id="685" r:id="rId27"/>
    <p:sldId id="687" r:id="rId28"/>
    <p:sldId id="339" r:id="rId29"/>
    <p:sldId id="970" r:id="rId30"/>
    <p:sldId id="393" r:id="rId31"/>
    <p:sldId id="690" r:id="rId32"/>
    <p:sldId id="800" r:id="rId33"/>
    <p:sldId id="338" r:id="rId34"/>
    <p:sldId id="836" r:id="rId35"/>
    <p:sldId id="674" r:id="rId36"/>
    <p:sldId id="371" r:id="rId37"/>
    <p:sldId id="971" r:id="rId38"/>
    <p:sldId id="398" r:id="rId39"/>
    <p:sldId id="972" r:id="rId40"/>
    <p:sldId id="818" r:id="rId41"/>
    <p:sldId id="815" r:id="rId42"/>
    <p:sldId id="711" r:id="rId43"/>
    <p:sldId id="699" r:id="rId44"/>
    <p:sldId id="966" r:id="rId45"/>
    <p:sldId id="967" r:id="rId46"/>
    <p:sldId id="341" r:id="rId47"/>
    <p:sldId id="713" r:id="rId48"/>
    <p:sldId id="701" r:id="rId49"/>
    <p:sldId id="703" r:id="rId50"/>
    <p:sldId id="700" r:id="rId51"/>
    <p:sldId id="865" r:id="rId52"/>
    <p:sldId id="71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B2F5AA-87AE-4C55-9F39-6FD1BEC4AB6B}">
          <p14:sldIdLst>
            <p14:sldId id="719"/>
          </p14:sldIdLst>
        </p14:section>
        <p14:section name="Main Content" id="{35746274-29F5-411A-A7CE-02ACBF7B980B}">
          <p14:sldIdLst>
            <p14:sldId id="670"/>
            <p14:sldId id="705"/>
            <p14:sldId id="706"/>
            <p14:sldId id="707"/>
            <p14:sldId id="702"/>
            <p14:sldId id="265"/>
            <p14:sldId id="668"/>
            <p14:sldId id="669"/>
            <p14:sldId id="704"/>
            <p14:sldId id="717"/>
            <p14:sldId id="673"/>
            <p14:sldId id="709"/>
            <p14:sldId id="680"/>
            <p14:sldId id="969"/>
            <p14:sldId id="675"/>
            <p14:sldId id="676"/>
            <p14:sldId id="710"/>
            <p14:sldId id="677"/>
            <p14:sldId id="679"/>
            <p14:sldId id="681"/>
            <p14:sldId id="682"/>
            <p14:sldId id="683"/>
            <p14:sldId id="685"/>
            <p14:sldId id="687"/>
            <p14:sldId id="339"/>
            <p14:sldId id="970"/>
            <p14:sldId id="393"/>
            <p14:sldId id="690"/>
            <p14:sldId id="800"/>
            <p14:sldId id="338"/>
            <p14:sldId id="836"/>
            <p14:sldId id="674"/>
            <p14:sldId id="371"/>
            <p14:sldId id="971"/>
            <p14:sldId id="398"/>
            <p14:sldId id="972"/>
            <p14:sldId id="818"/>
            <p14:sldId id="815"/>
            <p14:sldId id="711"/>
            <p14:sldId id="699"/>
            <p14:sldId id="966"/>
            <p14:sldId id="967"/>
            <p14:sldId id="341"/>
            <p14:sldId id="713"/>
            <p14:sldId id="701"/>
            <p14:sldId id="703"/>
            <p14:sldId id="700"/>
            <p14:sldId id="865"/>
            <p14:sldId id="7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31" autoAdjust="0"/>
    <p:restoredTop sz="83846" autoAdjust="0"/>
  </p:normalViewPr>
  <p:slideViewPr>
    <p:cSldViewPr snapToGrid="0">
      <p:cViewPr varScale="1">
        <p:scale>
          <a:sx n="103" d="100"/>
          <a:sy n="103"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42DC0-34EC-475B-B33A-AE175AE87C7E}"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CEC4F-5929-4C62-9589-453241546564}" type="slidenum">
              <a:rPr lang="en-US" smtClean="0"/>
              <a:t>‹#›</a:t>
            </a:fld>
            <a:endParaRPr lang="en-US"/>
          </a:p>
        </p:txBody>
      </p:sp>
    </p:spTree>
    <p:extLst>
      <p:ext uri="{BB962C8B-B14F-4D97-AF65-F5344CB8AC3E}">
        <p14:creationId xmlns:p14="http://schemas.microsoft.com/office/powerpoint/2010/main" val="63558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t>*other than those necessary to maintain </a:t>
            </a:r>
            <a:r>
              <a:rPr lang="en-US" sz="1200"/>
              <a:t>normal health</a:t>
            </a:r>
            <a:endParaRPr lang="en-US" sz="1200" dirty="0"/>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a:t>
            </a:fld>
            <a:endParaRPr lang="en-US"/>
          </a:p>
        </p:txBody>
      </p:sp>
    </p:spTree>
    <p:extLst>
      <p:ext uri="{BB962C8B-B14F-4D97-AF65-F5344CB8AC3E}">
        <p14:creationId xmlns:p14="http://schemas.microsoft.com/office/powerpoint/2010/main" val="120442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Example: dropouts are not counted.</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13</a:t>
            </a:fld>
            <a:endParaRPr lang="en-US"/>
          </a:p>
        </p:txBody>
      </p:sp>
    </p:spTree>
    <p:extLst>
      <p:ext uri="{BB962C8B-B14F-4D97-AF65-F5344CB8AC3E}">
        <p14:creationId xmlns:p14="http://schemas.microsoft.com/office/powerpoint/2010/main" val="745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15</a:t>
            </a:fld>
            <a:endParaRPr lang="en-US"/>
          </a:p>
        </p:txBody>
      </p:sp>
    </p:spTree>
    <p:extLst>
      <p:ext uri="{BB962C8B-B14F-4D97-AF65-F5344CB8AC3E}">
        <p14:creationId xmlns:p14="http://schemas.microsoft.com/office/powerpoint/2010/main" val="9835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how can we know how many people are using which drugs?</a:t>
            </a:r>
          </a:p>
          <a:p>
            <a:pPr lvl="1"/>
            <a:r>
              <a:rPr lang="en-US" dirty="0"/>
              <a:t>Is use increasing or decreasing?  Which drugs?</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16</a:t>
            </a:fld>
            <a:endParaRPr lang="en-US"/>
          </a:p>
        </p:txBody>
      </p:sp>
    </p:spTree>
    <p:extLst>
      <p:ext uri="{BB962C8B-B14F-4D97-AF65-F5344CB8AC3E}">
        <p14:creationId xmlns:p14="http://schemas.microsoft.com/office/powerpoint/2010/main" val="375497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NSDUH: 70k people each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MTF: </a:t>
            </a:r>
            <a:r>
              <a:rPr lang="en-US" sz="1800">
                <a:effectLst/>
                <a:latin typeface="Times New Roman" panose="02020603050405020304" pitchFamily="18" charset="0"/>
                <a:ea typeface="Times New Roman" panose="02020603050405020304" pitchFamily="18" charset="0"/>
              </a:rPr>
              <a:t>Data are collected each year from more than 15,000 high school seniors in schools across the United States, so that nationwide trends can be assessed.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speaking, people 18-25 are the main age group using illicit drugs. </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17</a:t>
            </a:fld>
            <a:endParaRPr lang="en-US"/>
          </a:p>
        </p:txBody>
      </p:sp>
    </p:spTree>
    <p:extLst>
      <p:ext uri="{BB962C8B-B14F-4D97-AF65-F5344CB8AC3E}">
        <p14:creationId xmlns:p14="http://schemas.microsoft.com/office/powerpoint/2010/main" val="2579129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Problems:</a:t>
            </a:r>
          </a:p>
          <a:p>
            <a:pPr lvl="3"/>
            <a:r>
              <a:rPr lang="en-US" dirty="0"/>
              <a:t>1) selection bias</a:t>
            </a:r>
          </a:p>
          <a:p>
            <a:pPr lvl="4"/>
            <a:r>
              <a:rPr lang="en-US" dirty="0"/>
              <a:t>Who is missed?</a:t>
            </a:r>
          </a:p>
          <a:p>
            <a:pPr lvl="3"/>
            <a:r>
              <a:rPr lang="en-US" dirty="0"/>
              <a:t>2) validity of self-reported drug use</a:t>
            </a:r>
          </a:p>
          <a:p>
            <a:pPr lvl="4"/>
            <a:r>
              <a:rPr lang="en-US" dirty="0"/>
              <a:t>Can we assume dishonesty is constant over years?</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18</a:t>
            </a:fld>
            <a:endParaRPr lang="en-US"/>
          </a:p>
        </p:txBody>
      </p:sp>
    </p:spTree>
    <p:extLst>
      <p:ext uri="{BB962C8B-B14F-4D97-AF65-F5344CB8AC3E}">
        <p14:creationId xmlns:p14="http://schemas.microsoft.com/office/powerpoint/2010/main" val="2439169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Relationship between perceived risk and use seems to no longer hold.  Why?</a:t>
            </a:r>
            <a:r>
              <a:rPr lang="en-US" sz="1200" dirty="0">
                <a:effectLst/>
                <a:latin typeface="+mn-lt"/>
                <a:ea typeface="+mn-ea"/>
              </a:rPr>
              <a:t> </a:t>
            </a:r>
            <a:r>
              <a:rPr lang="en-US" sz="1200" dirty="0">
                <a:effectLst/>
                <a:latin typeface="Times New Roman" panose="02020603050405020304" pitchFamily="18" charset="0"/>
                <a:ea typeface="Times New Roman" panose="02020603050405020304" pitchFamily="18" charset="0"/>
              </a:rPr>
              <a:t>Data indicate that if the perception of risk of drug use is low, then rates of use are higher and vice versa. Perception of risk differs from the perception of availability.</a:t>
            </a:r>
          </a:p>
        </p:txBody>
      </p:sp>
      <p:sp>
        <p:nvSpPr>
          <p:cNvPr id="4" name="Slide Number Placeholder 3"/>
          <p:cNvSpPr>
            <a:spLocks noGrp="1"/>
          </p:cNvSpPr>
          <p:nvPr>
            <p:ph type="sldNum" sz="quarter" idx="5"/>
          </p:nvPr>
        </p:nvSpPr>
        <p:spPr/>
        <p:txBody>
          <a:bodyPr/>
          <a:lstStyle/>
          <a:p>
            <a:fld id="{EC9CEC4F-5929-4C62-9589-453241546564}" type="slidenum">
              <a:rPr lang="en-US" smtClean="0"/>
              <a:t>19</a:t>
            </a:fld>
            <a:endParaRPr lang="en-US"/>
          </a:p>
        </p:txBody>
      </p:sp>
    </p:spTree>
    <p:extLst>
      <p:ext uri="{BB962C8B-B14F-4D97-AF65-F5344CB8AC3E}">
        <p14:creationId xmlns:p14="http://schemas.microsoft.com/office/powerpoint/2010/main" val="243968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20</a:t>
            </a:fld>
            <a:endParaRPr lang="en-US"/>
          </a:p>
        </p:txBody>
      </p:sp>
    </p:spTree>
    <p:extLst>
      <p:ext uri="{BB962C8B-B14F-4D97-AF65-F5344CB8AC3E}">
        <p14:creationId xmlns:p14="http://schemas.microsoft.com/office/powerpoint/2010/main" val="359072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Information from this study is used by government agencies, policy makers, and researchers to monitor substance use trends and design and support prevention, treatment, and education programs.</a:t>
            </a:r>
            <a:endParaRPr lang="en-US" dirty="0"/>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21</a:t>
            </a:fld>
            <a:endParaRPr lang="en-US"/>
          </a:p>
        </p:txBody>
      </p:sp>
    </p:spTree>
    <p:extLst>
      <p:ext uri="{BB962C8B-B14F-4D97-AF65-F5344CB8AC3E}">
        <p14:creationId xmlns:p14="http://schemas.microsoft.com/office/powerpoint/2010/main" val="113294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23</a:t>
            </a:fld>
            <a:endParaRPr lang="en-US"/>
          </a:p>
        </p:txBody>
      </p:sp>
    </p:spTree>
    <p:extLst>
      <p:ext uri="{BB962C8B-B14F-4D97-AF65-F5344CB8AC3E}">
        <p14:creationId xmlns:p14="http://schemas.microsoft.com/office/powerpoint/2010/main" val="4234982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Symbol" panose="05050102010706020507" pitchFamily="18" charset="2"/>
              <a:buNone/>
              <a:tabLst>
                <a:tab pos="360045" algn="l"/>
              </a:tabLst>
            </a:pPr>
            <a:r>
              <a:rPr lang="en-US" sz="1800" kern="0" dirty="0">
                <a:effectLst/>
                <a:latin typeface="Times New Roman" panose="02020603050405020304" pitchFamily="18" charset="0"/>
                <a:ea typeface="Times New Roman" panose="02020603050405020304" pitchFamily="18" charset="0"/>
              </a:rPr>
              <a:t>However, this doesn’t help us understand cause and effect very well. Aka…. Do adolescents first become involved with a deviant peer group and then use drugs, or do they first use drugs and then begin to hang around with others who do the same? Does drug use cause them to become poor students and to fight and steal?</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25</a:t>
            </a:fld>
            <a:endParaRPr lang="en-US"/>
          </a:p>
        </p:txBody>
      </p:sp>
    </p:spTree>
    <p:extLst>
      <p:ext uri="{BB962C8B-B14F-4D97-AF65-F5344CB8AC3E}">
        <p14:creationId xmlns:p14="http://schemas.microsoft.com/office/powerpoint/2010/main" val="162182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a:t>
            </a:fld>
            <a:endParaRPr lang="en-US"/>
          </a:p>
        </p:txBody>
      </p:sp>
    </p:spTree>
    <p:extLst>
      <p:ext uri="{BB962C8B-B14F-4D97-AF65-F5344CB8AC3E}">
        <p14:creationId xmlns:p14="http://schemas.microsoft.com/office/powerpoint/2010/main" val="3265471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26</a:t>
            </a:fld>
            <a:endParaRPr lang="en-US"/>
          </a:p>
        </p:txBody>
      </p:sp>
    </p:spTree>
    <p:extLst>
      <p:ext uri="{BB962C8B-B14F-4D97-AF65-F5344CB8AC3E}">
        <p14:creationId xmlns:p14="http://schemas.microsoft.com/office/powerpoint/2010/main" val="2747421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Although societal, community, and family factors play an important role in determining whether an individual will first </a:t>
            </a:r>
            <a:r>
              <a:rPr lang="en-US" sz="1800" i="1" kern="0" dirty="0">
                <a:effectLst/>
                <a:latin typeface="Times New Roman" panose="02020603050405020304" pitchFamily="18" charset="0"/>
                <a:ea typeface="Times New Roman" panose="02020603050405020304" pitchFamily="18" charset="0"/>
              </a:rPr>
              <a:t>try </a:t>
            </a:r>
            <a:r>
              <a:rPr lang="en-US" sz="1800" kern="0" dirty="0">
                <a:effectLst/>
                <a:latin typeface="Times New Roman" panose="02020603050405020304" pitchFamily="18" charset="0"/>
                <a:ea typeface="Times New Roman" panose="02020603050405020304" pitchFamily="18" charset="0"/>
              </a:rPr>
              <a:t>a drug, with increasing use the individual’s own experiences with the drug become increasingly important</a:t>
            </a:r>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29</a:t>
            </a:fld>
            <a:endParaRPr lang="en-US"/>
          </a:p>
        </p:txBody>
      </p:sp>
    </p:spTree>
    <p:extLst>
      <p:ext uri="{BB962C8B-B14F-4D97-AF65-F5344CB8AC3E}">
        <p14:creationId xmlns:p14="http://schemas.microsoft.com/office/powerpoint/2010/main" val="2132219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Example of anecdotes gone viral…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have a chance to thoroughly examine such a report at the end of the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33</a:t>
            </a:fld>
            <a:endParaRPr lang="en-US"/>
          </a:p>
        </p:txBody>
      </p:sp>
    </p:spTree>
    <p:extLst>
      <p:ext uri="{BB962C8B-B14F-4D97-AF65-F5344CB8AC3E}">
        <p14:creationId xmlns:p14="http://schemas.microsoft.com/office/powerpoint/2010/main" val="69732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34</a:t>
            </a:fld>
            <a:endParaRPr lang="en-US"/>
          </a:p>
        </p:txBody>
      </p:sp>
    </p:spTree>
    <p:extLst>
      <p:ext uri="{BB962C8B-B14F-4D97-AF65-F5344CB8AC3E}">
        <p14:creationId xmlns:p14="http://schemas.microsoft.com/office/powerpoint/2010/main" val="408078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35</a:t>
            </a:fld>
            <a:endParaRPr lang="en-US"/>
          </a:p>
        </p:txBody>
      </p:sp>
    </p:spTree>
    <p:extLst>
      <p:ext uri="{BB962C8B-B14F-4D97-AF65-F5344CB8AC3E}">
        <p14:creationId xmlns:p14="http://schemas.microsoft.com/office/powerpoint/2010/main" val="3909731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36</a:t>
            </a:fld>
            <a:endParaRPr lang="en-US"/>
          </a:p>
        </p:txBody>
      </p:sp>
    </p:spTree>
    <p:extLst>
      <p:ext uri="{BB962C8B-B14F-4D97-AF65-F5344CB8AC3E}">
        <p14:creationId xmlns:p14="http://schemas.microsoft.com/office/powerpoint/2010/main" val="344584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37</a:t>
            </a:fld>
            <a:endParaRPr lang="en-US"/>
          </a:p>
        </p:txBody>
      </p:sp>
    </p:spTree>
    <p:extLst>
      <p:ext uri="{BB962C8B-B14F-4D97-AF65-F5344CB8AC3E}">
        <p14:creationId xmlns:p14="http://schemas.microsoft.com/office/powerpoint/2010/main" val="147493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Textbook is somewhat dismissive of idea that there is a drug overdose epidemic.  What do you think?</a:t>
            </a:r>
          </a:p>
          <a:p>
            <a:pPr marL="285750" indent="-285750">
              <a:buFont typeface="Arial" panose="020B0604020202020204" pitchFamily="34" charset="0"/>
              <a:buChar char="•"/>
            </a:pPr>
            <a:endParaRPr lang="en-US" sz="1200" b="1" dirty="0"/>
          </a:p>
        </p:txBody>
      </p:sp>
      <p:sp>
        <p:nvSpPr>
          <p:cNvPr id="4" name="Slide Number Placeholder 3"/>
          <p:cNvSpPr>
            <a:spLocks noGrp="1"/>
          </p:cNvSpPr>
          <p:nvPr>
            <p:ph type="sldNum" sz="quarter" idx="5"/>
          </p:nvPr>
        </p:nvSpPr>
        <p:spPr/>
        <p:txBody>
          <a:bodyPr/>
          <a:lstStyle/>
          <a:p>
            <a:fld id="{EC9CEC4F-5929-4C62-9589-453241546564}" type="slidenum">
              <a:rPr lang="en-US" smtClean="0"/>
              <a:t>38</a:t>
            </a:fld>
            <a:endParaRPr lang="en-US"/>
          </a:p>
        </p:txBody>
      </p:sp>
    </p:spTree>
    <p:extLst>
      <p:ext uri="{BB962C8B-B14F-4D97-AF65-F5344CB8AC3E}">
        <p14:creationId xmlns:p14="http://schemas.microsoft.com/office/powerpoint/2010/main" val="706737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Some areas with very high rates, others with very low rates…</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39</a:t>
            </a:fld>
            <a:endParaRPr lang="en-US"/>
          </a:p>
        </p:txBody>
      </p:sp>
    </p:spTree>
    <p:extLst>
      <p:ext uri="{BB962C8B-B14F-4D97-AF65-F5344CB8AC3E}">
        <p14:creationId xmlns:p14="http://schemas.microsoft.com/office/powerpoint/2010/main" val="3975800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With such immense influence on the perception of drugs and their use, </a:t>
            </a:r>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40</a:t>
            </a:fld>
            <a:endParaRPr lang="en-US"/>
          </a:p>
        </p:txBody>
      </p:sp>
    </p:spTree>
    <p:extLst>
      <p:ext uri="{BB962C8B-B14F-4D97-AF65-F5344CB8AC3E}">
        <p14:creationId xmlns:p14="http://schemas.microsoft.com/office/powerpoint/2010/main" val="135701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6C6C0-9C44-9DFC-DF6B-BA4452D58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F26AC-6E21-C198-4D28-EFDF95C0D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8DF24-BF1C-2AF8-935C-2EE711A527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023ED-6BB9-FDFD-38D3-1EB5A1D08848}"/>
              </a:ext>
            </a:extLst>
          </p:cNvPr>
          <p:cNvSpPr>
            <a:spLocks noGrp="1"/>
          </p:cNvSpPr>
          <p:nvPr>
            <p:ph type="sldNum" sz="quarter" idx="5"/>
          </p:nvPr>
        </p:nvSpPr>
        <p:spPr/>
        <p:txBody>
          <a:bodyPr/>
          <a:lstStyle/>
          <a:p>
            <a:fld id="{EC9CEC4F-5929-4C62-9589-453241546564}" type="slidenum">
              <a:rPr lang="en-US" smtClean="0"/>
              <a:t>4</a:t>
            </a:fld>
            <a:endParaRPr lang="en-US"/>
          </a:p>
        </p:txBody>
      </p:sp>
    </p:spTree>
    <p:extLst>
      <p:ext uri="{BB962C8B-B14F-4D97-AF65-F5344CB8AC3E}">
        <p14:creationId xmlns:p14="http://schemas.microsoft.com/office/powerpoint/2010/main" val="1116221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41</a:t>
            </a:fld>
            <a:endParaRPr lang="en-US"/>
          </a:p>
        </p:txBody>
      </p:sp>
    </p:spTree>
    <p:extLst>
      <p:ext uri="{BB962C8B-B14F-4D97-AF65-F5344CB8AC3E}">
        <p14:creationId xmlns:p14="http://schemas.microsoft.com/office/powerpoint/2010/main" val="2352990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can withdraw at any time and cannot be compelled to participate in the study </a:t>
            </a:r>
          </a:p>
        </p:txBody>
      </p:sp>
      <p:sp>
        <p:nvSpPr>
          <p:cNvPr id="4" name="Slide Number Placeholder 3"/>
          <p:cNvSpPr>
            <a:spLocks noGrp="1"/>
          </p:cNvSpPr>
          <p:nvPr>
            <p:ph type="sldNum" sz="quarter" idx="5"/>
          </p:nvPr>
        </p:nvSpPr>
        <p:spPr/>
        <p:txBody>
          <a:bodyPr/>
          <a:lstStyle/>
          <a:p>
            <a:fld id="{EC9CEC4F-5929-4C62-9589-453241546564}" type="slidenum">
              <a:rPr lang="en-US" smtClean="0"/>
              <a:t>42</a:t>
            </a:fld>
            <a:endParaRPr lang="en-US"/>
          </a:p>
        </p:txBody>
      </p:sp>
    </p:spTree>
    <p:extLst>
      <p:ext uri="{BB962C8B-B14F-4D97-AF65-F5344CB8AC3E}">
        <p14:creationId xmlns:p14="http://schemas.microsoft.com/office/powerpoint/2010/main" val="1795296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Independent – factor that is controlled by research</a:t>
            </a:r>
          </a:p>
          <a:p>
            <a:pPr lvl="2"/>
            <a:r>
              <a:rPr lang="en-US" dirty="0"/>
              <a:t>Dependent – what is observed and measured </a:t>
            </a:r>
          </a:p>
          <a:p>
            <a:pPr lvl="2"/>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44</a:t>
            </a:fld>
            <a:endParaRPr lang="en-US"/>
          </a:p>
        </p:txBody>
      </p:sp>
    </p:spTree>
    <p:extLst>
      <p:ext uri="{BB962C8B-B14F-4D97-AF65-F5344CB8AC3E}">
        <p14:creationId xmlns:p14="http://schemas.microsoft.com/office/powerpoint/2010/main" val="3126592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45</a:t>
            </a:fld>
            <a:endParaRPr lang="en-US"/>
          </a:p>
        </p:txBody>
      </p:sp>
    </p:spTree>
    <p:extLst>
      <p:ext uri="{BB962C8B-B14F-4D97-AF65-F5344CB8AC3E}">
        <p14:creationId xmlns:p14="http://schemas.microsoft.com/office/powerpoint/2010/main" val="199035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46</a:t>
            </a:fld>
            <a:endParaRPr lang="en-US"/>
          </a:p>
        </p:txBody>
      </p:sp>
    </p:spTree>
    <p:extLst>
      <p:ext uri="{BB962C8B-B14F-4D97-AF65-F5344CB8AC3E}">
        <p14:creationId xmlns:p14="http://schemas.microsoft.com/office/powerpoint/2010/main" val="525858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47</a:t>
            </a:fld>
            <a:endParaRPr lang="en-US"/>
          </a:p>
        </p:txBody>
      </p:sp>
    </p:spTree>
    <p:extLst>
      <p:ext uri="{BB962C8B-B14F-4D97-AF65-F5344CB8AC3E}">
        <p14:creationId xmlns:p14="http://schemas.microsoft.com/office/powerpoint/2010/main" val="64867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48</a:t>
            </a:fld>
            <a:endParaRPr lang="en-US"/>
          </a:p>
        </p:txBody>
      </p:sp>
    </p:spTree>
    <p:extLst>
      <p:ext uri="{BB962C8B-B14F-4D97-AF65-F5344CB8AC3E}">
        <p14:creationId xmlns:p14="http://schemas.microsoft.com/office/powerpoint/2010/main" val="309959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solidFill>
                  <a:schemeClr val="tx1"/>
                </a:solidFill>
              </a:rPr>
            </a:br>
            <a:r>
              <a:rPr lang="en-US" sz="1200" dirty="0">
                <a:solidFill>
                  <a:schemeClr val="tx1"/>
                </a:solidFill>
              </a:rPr>
              <a:t>We’ll be coming back to these concepts agai</a:t>
            </a:r>
            <a:r>
              <a:rPr lang="en-US" sz="1200" dirty="0"/>
              <a:t>n and again </a:t>
            </a:r>
            <a:r>
              <a:rPr lang="en-US" sz="1200" dirty="0">
                <a:solidFill>
                  <a:schemeClr val="tx1"/>
                </a:solidFill>
              </a:rPr>
              <a:t>throughout the course.</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50</a:t>
            </a:fld>
            <a:endParaRPr lang="en-US"/>
          </a:p>
        </p:txBody>
      </p:sp>
    </p:spTree>
    <p:extLst>
      <p:ext uri="{BB962C8B-B14F-4D97-AF65-F5344CB8AC3E}">
        <p14:creationId xmlns:p14="http://schemas.microsoft.com/office/powerpoint/2010/main" val="5017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6</a:t>
            </a:fld>
            <a:endParaRPr lang="en-US"/>
          </a:p>
        </p:txBody>
      </p:sp>
    </p:spTree>
    <p:extLst>
      <p:ext uri="{BB962C8B-B14F-4D97-AF65-F5344CB8AC3E}">
        <p14:creationId xmlns:p14="http://schemas.microsoft.com/office/powerpoint/2010/main" val="841424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”who what when where why and how?”</a:t>
            </a:r>
          </a:p>
        </p:txBody>
      </p:sp>
      <p:sp>
        <p:nvSpPr>
          <p:cNvPr id="4" name="Slide Number Placeholder 3"/>
          <p:cNvSpPr>
            <a:spLocks noGrp="1"/>
          </p:cNvSpPr>
          <p:nvPr>
            <p:ph type="sldNum" sz="quarter" idx="5"/>
          </p:nvPr>
        </p:nvSpPr>
        <p:spPr/>
        <p:txBody>
          <a:bodyPr/>
          <a:lstStyle/>
          <a:p>
            <a:fld id="{EC9CEC4F-5929-4C62-9589-453241546564}" type="slidenum">
              <a:rPr lang="en-US" smtClean="0"/>
              <a:t>7</a:t>
            </a:fld>
            <a:endParaRPr lang="en-US"/>
          </a:p>
        </p:txBody>
      </p:sp>
    </p:spTree>
    <p:extLst>
      <p:ext uri="{BB962C8B-B14F-4D97-AF65-F5344CB8AC3E}">
        <p14:creationId xmlns:p14="http://schemas.microsoft.com/office/powerpoint/2010/main" val="257528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Similarly, some users of substances who DO use it in ways that could be defined as substance misuse would never think of their behavior as such. </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8</a:t>
            </a:fld>
            <a:endParaRPr lang="en-US"/>
          </a:p>
        </p:txBody>
      </p:sp>
    </p:spTree>
    <p:extLst>
      <p:ext uri="{BB962C8B-B14F-4D97-AF65-F5344CB8AC3E}">
        <p14:creationId xmlns:p14="http://schemas.microsoft.com/office/powerpoint/2010/main" val="127413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Alcohol ads may have </a:t>
            </a:r>
            <a:r>
              <a:rPr lang="en-US" i="1" dirty="0"/>
              <a:t>most</a:t>
            </a:r>
            <a:r>
              <a:rPr lang="en-US" dirty="0"/>
              <a:t> impact on </a:t>
            </a:r>
            <a:r>
              <a:rPr lang="en-US" u="sng" dirty="0"/>
              <a:t>under 21s </a:t>
            </a:r>
            <a:r>
              <a:rPr lang="en-US" dirty="0"/>
              <a:t>(Fleming et al., 2004)</a:t>
            </a:r>
          </a:p>
          <a:p>
            <a:pPr lvl="1"/>
            <a:r>
              <a:rPr lang="en-US" dirty="0"/>
              <a:t>Especially “party ads” – these directly advertise to youth/adolescents </a:t>
            </a:r>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9</a:t>
            </a:fld>
            <a:endParaRPr lang="en-US"/>
          </a:p>
        </p:txBody>
      </p:sp>
    </p:spTree>
    <p:extLst>
      <p:ext uri="{BB962C8B-B14F-4D97-AF65-F5344CB8AC3E}">
        <p14:creationId xmlns:p14="http://schemas.microsoft.com/office/powerpoint/2010/main" val="317913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 legal</a:t>
            </a:r>
          </a:p>
          <a:p>
            <a:r>
              <a:rPr lang="en-US" dirty="0"/>
              <a:t>Bad =/= illegal </a:t>
            </a:r>
          </a:p>
          <a:p>
            <a:endParaRPr lang="en-US" dirty="0"/>
          </a:p>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10</a:t>
            </a:fld>
            <a:endParaRPr lang="en-US"/>
          </a:p>
        </p:txBody>
      </p:sp>
    </p:spTree>
    <p:extLst>
      <p:ext uri="{BB962C8B-B14F-4D97-AF65-F5344CB8AC3E}">
        <p14:creationId xmlns:p14="http://schemas.microsoft.com/office/powerpoint/2010/main" val="942872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CEC4F-5929-4C62-9589-453241546564}" type="slidenum">
              <a:rPr lang="en-US" smtClean="0"/>
              <a:t>12</a:t>
            </a:fld>
            <a:endParaRPr lang="en-US"/>
          </a:p>
        </p:txBody>
      </p:sp>
    </p:spTree>
    <p:extLst>
      <p:ext uri="{BB962C8B-B14F-4D97-AF65-F5344CB8AC3E}">
        <p14:creationId xmlns:p14="http://schemas.microsoft.com/office/powerpoint/2010/main" val="50428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187430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4176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3946421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4971691"/>
          </a:xfrm>
          <a:prstGeom prst="rect">
            <a:avLst/>
          </a:prstGeom>
        </p:spPr>
        <p:txBody>
          <a:bodyPr/>
          <a:lstStyle>
            <a:lvl1pPr>
              <a:defRPr/>
            </a:lvl1pPr>
            <a:lvl3pPr marL="623888" indent="-277813">
              <a:defRPr lang="en-US" sz="1800" kern="1200" dirty="0">
                <a:solidFill>
                  <a:schemeClr val="tx2"/>
                </a:solidFill>
                <a:latin typeface="+mn-lt"/>
                <a:ea typeface="+mn-ea"/>
                <a:cs typeface="+mn-cs"/>
              </a:defRPr>
            </a:lvl3pPr>
          </a:lstStyle>
          <a:p>
            <a:pPr lvl="0"/>
            <a:r>
              <a:rPr lang="en-US" dirty="0"/>
              <a:t>Slide Content</a:t>
            </a:r>
          </a:p>
          <a:p>
            <a:pPr lvl="1"/>
            <a:r>
              <a:rPr lang="en-US" dirty="0"/>
              <a:t>Second level</a:t>
            </a:r>
          </a:p>
          <a:p>
            <a:pPr marL="715963" lvl="2" indent="-352425" algn="l" defTabSz="914400" rtl="0" eaLnBrk="1" latinLnBrk="0" hangingPunct="1">
              <a:lnSpc>
                <a:spcPct val="100000"/>
              </a:lnSpc>
              <a:spcBef>
                <a:spcPts val="800"/>
              </a:spcBef>
              <a:spcAft>
                <a:spcPts val="800"/>
              </a:spcAft>
              <a:buFont typeface="Arial" panose="020B0604020202020204" pitchFamily="34" charset="0"/>
              <a:buChar char="•"/>
            </a:pPr>
            <a:r>
              <a:rPr lang="en-US" dirty="0"/>
              <a:t>Third level</a:t>
            </a:r>
          </a:p>
        </p:txBody>
      </p:sp>
    </p:spTree>
    <p:extLst>
      <p:ext uri="{BB962C8B-B14F-4D97-AF65-F5344CB8AC3E}">
        <p14:creationId xmlns:p14="http://schemas.microsoft.com/office/powerpoint/2010/main" val="319609582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4"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457200" y="1306513"/>
            <a:ext cx="11277600" cy="4439194"/>
          </a:xfrm>
        </p:spPr>
        <p:txBody>
          <a:bodyPr/>
          <a:lstStyle/>
          <a:p>
            <a:endParaRPr lang="en-US" dirty="0"/>
          </a:p>
        </p:txBody>
      </p:sp>
      <p:sp>
        <p:nvSpPr>
          <p:cNvPr id="6"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7"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Tree>
    <p:extLst>
      <p:ext uri="{BB962C8B-B14F-4D97-AF65-F5344CB8AC3E}">
        <p14:creationId xmlns:p14="http://schemas.microsoft.com/office/powerpoint/2010/main" val="209552554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4343400"/>
            <a:ext cx="112776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8" name="Table Placeholder 7">
            <a:extLst>
              <a:ext uri="{FF2B5EF4-FFF2-40B4-BE49-F238E27FC236}">
                <a16:creationId xmlns:a16="http://schemas.microsoft.com/office/drawing/2014/main" id="{745577DC-10B5-4FD4-A221-58A04779DB9C}"/>
              </a:ext>
            </a:extLst>
          </p:cNvPr>
          <p:cNvSpPr>
            <a:spLocks noGrp="1"/>
          </p:cNvSpPr>
          <p:nvPr>
            <p:ph type="tbl" sz="quarter" idx="15"/>
          </p:nvPr>
        </p:nvSpPr>
        <p:spPr>
          <a:xfrm>
            <a:off x="609600" y="1301751"/>
            <a:ext cx="11277600" cy="2701925"/>
          </a:xfrm>
        </p:spPr>
        <p:txBody>
          <a:bodyPr/>
          <a:lstStyle/>
          <a:p>
            <a:endParaRPr lang="en-US" dirty="0"/>
          </a:p>
        </p:txBody>
      </p:sp>
    </p:spTree>
    <p:extLst>
      <p:ext uri="{BB962C8B-B14F-4D97-AF65-F5344CB8AC3E}">
        <p14:creationId xmlns:p14="http://schemas.microsoft.com/office/powerpoint/2010/main" val="32794474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content placeholder_1 image">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1306513"/>
            <a:ext cx="6083300" cy="4545104"/>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5127752" y="602064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3801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5"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7315200" y="1306513"/>
            <a:ext cx="4419600" cy="2703512"/>
          </a:xfrm>
        </p:spPr>
        <p:txBody>
          <a:bodyPr/>
          <a:lstStyle/>
          <a:p>
            <a:endParaRPr lang="en-US" dirty="0"/>
          </a:p>
        </p:txBody>
      </p:sp>
      <p:sp>
        <p:nvSpPr>
          <p:cNvPr id="8" name="Content Placeholder 7">
            <a:extLst>
              <a:ext uri="{FF2B5EF4-FFF2-40B4-BE49-F238E27FC236}">
                <a16:creationId xmlns:a16="http://schemas.microsoft.com/office/drawing/2014/main" id="{1F09CAD8-CF05-4F58-BC97-DCB63ADB6697}"/>
              </a:ext>
            </a:extLst>
          </p:cNvPr>
          <p:cNvSpPr>
            <a:spLocks noGrp="1"/>
          </p:cNvSpPr>
          <p:nvPr>
            <p:ph sz="quarter" idx="16"/>
          </p:nvPr>
        </p:nvSpPr>
        <p:spPr>
          <a:xfrm>
            <a:off x="7150101" y="4152900"/>
            <a:ext cx="4584700" cy="1398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328078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2375484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4120761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3452546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33707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3763367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48C17B-0BFD-4D6A-85F1-F6255CCD292A}" type="datetimeFigureOut">
              <a:rPr lang="en-US" smtClean="0"/>
              <a:t>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45267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48C17B-0BFD-4D6A-85F1-F6255CCD292A}" type="datetimeFigureOut">
              <a:rPr lang="en-US" smtClean="0"/>
              <a:t>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586703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C17B-0BFD-4D6A-85F1-F6255CCD292A}" type="datetimeFigureOut">
              <a:rPr lang="en-US" smtClean="0"/>
              <a:t>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996632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2946448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890276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3089645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104846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content_4 image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1306513"/>
            <a:ext cx="4531615" cy="1568633"/>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8769840" y="4704311"/>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6544819" y="3534844"/>
            <a:ext cx="28448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5"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7203187" y="1216026"/>
            <a:ext cx="2184400" cy="1322387"/>
          </a:xfrm>
        </p:spPr>
        <p:txBody>
          <a:bodyPr/>
          <a:lstStyle/>
          <a:p>
            <a:endParaRPr lang="en-US" dirty="0"/>
          </a:p>
        </p:txBody>
      </p:sp>
      <p:sp>
        <p:nvSpPr>
          <p:cNvPr id="10" name="Picture Placeholder 4">
            <a:extLst>
              <a:ext uri="{FF2B5EF4-FFF2-40B4-BE49-F238E27FC236}">
                <a16:creationId xmlns:a16="http://schemas.microsoft.com/office/drawing/2014/main" id="{2C911522-F42A-493E-BD87-89A6C9F43FE4}"/>
              </a:ext>
            </a:extLst>
          </p:cNvPr>
          <p:cNvSpPr>
            <a:spLocks noGrp="1"/>
          </p:cNvSpPr>
          <p:nvPr>
            <p:ph type="pic" sz="quarter" idx="16"/>
          </p:nvPr>
        </p:nvSpPr>
        <p:spPr>
          <a:xfrm>
            <a:off x="8367269" y="1384393"/>
            <a:ext cx="2184400" cy="1322387"/>
          </a:xfrm>
        </p:spPr>
        <p:txBody>
          <a:bodyPr/>
          <a:lstStyle/>
          <a:p>
            <a:endParaRPr lang="en-US" dirty="0"/>
          </a:p>
        </p:txBody>
      </p:sp>
      <p:sp>
        <p:nvSpPr>
          <p:cNvPr id="11" name="Picture Placeholder 4">
            <a:extLst>
              <a:ext uri="{FF2B5EF4-FFF2-40B4-BE49-F238E27FC236}">
                <a16:creationId xmlns:a16="http://schemas.microsoft.com/office/drawing/2014/main" id="{8264B45A-4011-471A-A62E-1B68F9B2D8B8}"/>
              </a:ext>
            </a:extLst>
          </p:cNvPr>
          <p:cNvSpPr>
            <a:spLocks noGrp="1"/>
          </p:cNvSpPr>
          <p:nvPr>
            <p:ph type="pic" sz="quarter" idx="17"/>
          </p:nvPr>
        </p:nvSpPr>
        <p:spPr>
          <a:xfrm>
            <a:off x="9550400" y="1552760"/>
            <a:ext cx="2184400" cy="1322387"/>
          </a:xfrm>
        </p:spPr>
        <p:txBody>
          <a:bodyPr/>
          <a:lstStyle/>
          <a:p>
            <a:endParaRPr lang="en-US" dirty="0"/>
          </a:p>
        </p:txBody>
      </p:sp>
      <p:sp>
        <p:nvSpPr>
          <p:cNvPr id="12" name="Image Credit">
            <a:extLst>
              <a:ext uri="{FF2B5EF4-FFF2-40B4-BE49-F238E27FC236}">
                <a16:creationId xmlns:a16="http://schemas.microsoft.com/office/drawing/2014/main" id="{FE5F30A1-F2A0-45FB-851E-C79DDD932016}"/>
              </a:ext>
            </a:extLst>
          </p:cNvPr>
          <p:cNvSpPr>
            <a:spLocks noGrp="1"/>
          </p:cNvSpPr>
          <p:nvPr>
            <p:ph type="body" sz="quarter" idx="18" hasCustomPrompt="1"/>
          </p:nvPr>
        </p:nvSpPr>
        <p:spPr>
          <a:xfrm>
            <a:off x="7090919" y="3773978"/>
            <a:ext cx="28448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13" name="Image Credit">
            <a:extLst>
              <a:ext uri="{FF2B5EF4-FFF2-40B4-BE49-F238E27FC236}">
                <a16:creationId xmlns:a16="http://schemas.microsoft.com/office/drawing/2014/main" id="{09D55E13-CC62-45AB-9C3E-26890F753B58}"/>
              </a:ext>
            </a:extLst>
          </p:cNvPr>
          <p:cNvSpPr>
            <a:spLocks noGrp="1"/>
          </p:cNvSpPr>
          <p:nvPr>
            <p:ph type="body" sz="quarter" idx="19" hasCustomPrompt="1"/>
          </p:nvPr>
        </p:nvSpPr>
        <p:spPr>
          <a:xfrm>
            <a:off x="7977760" y="4036416"/>
            <a:ext cx="2963419" cy="170382"/>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a:t>
            </a:r>
            <a:r>
              <a:rPr lang="en-US" dirty="0" err="1"/>
              <a:t>Herec</a:t>
            </a:r>
            <a:endParaRPr lang="en-US" dirty="0"/>
          </a:p>
        </p:txBody>
      </p:sp>
      <p:sp>
        <p:nvSpPr>
          <p:cNvPr id="14" name="Appendix Link">
            <a:extLst>
              <a:ext uri="{FF2B5EF4-FFF2-40B4-BE49-F238E27FC236}">
                <a16:creationId xmlns:a16="http://schemas.microsoft.com/office/drawing/2014/main" id="{544E3E47-EDA0-4C45-B046-751638C799CA}"/>
              </a:ext>
            </a:extLst>
          </p:cNvPr>
          <p:cNvSpPr>
            <a:spLocks noGrp="1"/>
          </p:cNvSpPr>
          <p:nvPr>
            <p:ph type="body" sz="quarter" idx="20" hasCustomPrompt="1"/>
          </p:nvPr>
        </p:nvSpPr>
        <p:spPr>
          <a:xfrm>
            <a:off x="8973040" y="4856711"/>
            <a:ext cx="3206496" cy="190500"/>
          </a:xfrm>
        </p:spPr>
        <p:txBody>
          <a:bodyPr anchor="b">
            <a:noAutofit/>
          </a:bodyPr>
          <a:lstStyle>
            <a:lvl1pPr algn="ctr">
              <a:defRPr sz="900"/>
            </a:lvl1pPr>
          </a:lstStyle>
          <a:p>
            <a:pPr lvl="0"/>
            <a:r>
              <a:rPr lang="en-US" dirty="0"/>
              <a:t>Add text alternative link, if needed.</a:t>
            </a:r>
          </a:p>
        </p:txBody>
      </p:sp>
      <p:sp>
        <p:nvSpPr>
          <p:cNvPr id="15" name="Appendix Link">
            <a:extLst>
              <a:ext uri="{FF2B5EF4-FFF2-40B4-BE49-F238E27FC236}">
                <a16:creationId xmlns:a16="http://schemas.microsoft.com/office/drawing/2014/main" id="{C28E9BF4-DBF8-4DCB-A3CA-7E12940B5C2D}"/>
              </a:ext>
            </a:extLst>
          </p:cNvPr>
          <p:cNvSpPr>
            <a:spLocks noGrp="1"/>
          </p:cNvSpPr>
          <p:nvPr>
            <p:ph type="body" sz="quarter" idx="21" hasCustomPrompt="1"/>
          </p:nvPr>
        </p:nvSpPr>
        <p:spPr>
          <a:xfrm>
            <a:off x="9176240" y="5009111"/>
            <a:ext cx="3206496" cy="190500"/>
          </a:xfrm>
        </p:spPr>
        <p:txBody>
          <a:bodyPr anchor="b">
            <a:noAutofit/>
          </a:bodyPr>
          <a:lstStyle>
            <a:lvl1pPr algn="ctr">
              <a:defRPr sz="900"/>
            </a:lvl1pPr>
          </a:lstStyle>
          <a:p>
            <a:pPr lvl="0"/>
            <a:r>
              <a:rPr lang="en-US" dirty="0"/>
              <a:t>Add text alternative link, if needed.</a:t>
            </a:r>
          </a:p>
        </p:txBody>
      </p:sp>
      <p:sp>
        <p:nvSpPr>
          <p:cNvPr id="16" name="Picture Placeholder 4">
            <a:extLst>
              <a:ext uri="{FF2B5EF4-FFF2-40B4-BE49-F238E27FC236}">
                <a16:creationId xmlns:a16="http://schemas.microsoft.com/office/drawing/2014/main" id="{EAE8ECB7-F64C-4FC9-B1C9-35FCEEF14E80}"/>
              </a:ext>
            </a:extLst>
          </p:cNvPr>
          <p:cNvSpPr>
            <a:spLocks noGrp="1"/>
          </p:cNvSpPr>
          <p:nvPr>
            <p:ph type="pic" sz="quarter" idx="22"/>
          </p:nvPr>
        </p:nvSpPr>
        <p:spPr>
          <a:xfrm>
            <a:off x="9995136" y="1947376"/>
            <a:ext cx="2184400" cy="1322387"/>
          </a:xfrm>
        </p:spPr>
        <p:txBody>
          <a:bodyPr/>
          <a:lstStyle/>
          <a:p>
            <a:endParaRPr lang="en-US" dirty="0"/>
          </a:p>
        </p:txBody>
      </p:sp>
      <p:sp>
        <p:nvSpPr>
          <p:cNvPr id="19" name="Image Credit">
            <a:extLst>
              <a:ext uri="{FF2B5EF4-FFF2-40B4-BE49-F238E27FC236}">
                <a16:creationId xmlns:a16="http://schemas.microsoft.com/office/drawing/2014/main" id="{1D8EEE71-F79D-4487-A11D-8886D942DEBF}"/>
              </a:ext>
            </a:extLst>
          </p:cNvPr>
          <p:cNvSpPr>
            <a:spLocks noGrp="1"/>
          </p:cNvSpPr>
          <p:nvPr>
            <p:ph type="body" sz="quarter" idx="23" hasCustomPrompt="1"/>
          </p:nvPr>
        </p:nvSpPr>
        <p:spPr>
          <a:xfrm>
            <a:off x="8180960" y="4188816"/>
            <a:ext cx="2963419" cy="170382"/>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a:t>
            </a:r>
            <a:r>
              <a:rPr lang="en-US" dirty="0" err="1"/>
              <a:t>Herec</a:t>
            </a:r>
            <a:endParaRPr lang="en-US" dirty="0"/>
          </a:p>
        </p:txBody>
      </p:sp>
      <p:sp>
        <p:nvSpPr>
          <p:cNvPr id="20" name="Appendix Link">
            <a:extLst>
              <a:ext uri="{FF2B5EF4-FFF2-40B4-BE49-F238E27FC236}">
                <a16:creationId xmlns:a16="http://schemas.microsoft.com/office/drawing/2014/main" id="{B09DEDBF-7901-4537-9E11-925DCA176584}"/>
              </a:ext>
            </a:extLst>
          </p:cNvPr>
          <p:cNvSpPr>
            <a:spLocks noGrp="1"/>
          </p:cNvSpPr>
          <p:nvPr>
            <p:ph type="body" sz="quarter" idx="24" hasCustomPrompt="1"/>
          </p:nvPr>
        </p:nvSpPr>
        <p:spPr>
          <a:xfrm>
            <a:off x="9379440" y="5161511"/>
            <a:ext cx="3206496" cy="190500"/>
          </a:xfrm>
        </p:spPr>
        <p:txBody>
          <a:bodyPr anchor="b">
            <a:noAutofit/>
          </a:bodyPr>
          <a:lstStyle>
            <a:lvl1pPr algn="ctr">
              <a:defRPr sz="900"/>
            </a:lvl1pPr>
          </a:lstStyle>
          <a:p>
            <a:pPr lvl="0"/>
            <a:r>
              <a:rPr lang="en-US" dirty="0"/>
              <a:t>Add text alternative link, if needed.</a:t>
            </a:r>
          </a:p>
        </p:txBody>
      </p:sp>
      <p:sp>
        <p:nvSpPr>
          <p:cNvPr id="21" name="Text Placeholder 20">
            <a:extLst>
              <a:ext uri="{FF2B5EF4-FFF2-40B4-BE49-F238E27FC236}">
                <a16:creationId xmlns:a16="http://schemas.microsoft.com/office/drawing/2014/main" id="{3CED518B-88C0-437A-82AF-AC27EF1ED931}"/>
              </a:ext>
            </a:extLst>
          </p:cNvPr>
          <p:cNvSpPr>
            <a:spLocks noGrp="1"/>
          </p:cNvSpPr>
          <p:nvPr>
            <p:ph type="body" sz="quarter" idx="25"/>
          </p:nvPr>
        </p:nvSpPr>
        <p:spPr>
          <a:xfrm>
            <a:off x="1092199" y="3429000"/>
            <a:ext cx="2197100" cy="518014"/>
          </a:xfrm>
        </p:spPr>
        <p:txBody>
          <a:bodyPr>
            <a:noAutofit/>
          </a:bodyPr>
          <a:lstStyle>
            <a:lvl1pPr>
              <a:defRPr sz="1800"/>
            </a:lvl1pPr>
            <a:lvl2pPr>
              <a:defRPr sz="1800"/>
            </a:lvl2pPr>
            <a:lvl3pPr>
              <a:defRPr sz="1800"/>
            </a:lvl3pPr>
            <a:lvl4pPr>
              <a:defRPr sz="1800"/>
            </a:lvl4pPr>
            <a:lvl5pPr>
              <a:defRPr sz="1800"/>
            </a:lvl5pPr>
          </a:lstStyle>
          <a:p>
            <a:pPr lvl="0"/>
            <a:endParaRPr lang="en-IN" dirty="0"/>
          </a:p>
        </p:txBody>
      </p:sp>
      <p:sp>
        <p:nvSpPr>
          <p:cNvPr id="22" name="Text Placeholder 20">
            <a:extLst>
              <a:ext uri="{FF2B5EF4-FFF2-40B4-BE49-F238E27FC236}">
                <a16:creationId xmlns:a16="http://schemas.microsoft.com/office/drawing/2014/main" id="{67313E3A-875C-4934-A41D-4BB5D74844DB}"/>
              </a:ext>
            </a:extLst>
          </p:cNvPr>
          <p:cNvSpPr>
            <a:spLocks noGrp="1"/>
          </p:cNvSpPr>
          <p:nvPr>
            <p:ph type="body" sz="quarter" idx="26"/>
          </p:nvPr>
        </p:nvSpPr>
        <p:spPr>
          <a:xfrm>
            <a:off x="1295399" y="3581400"/>
            <a:ext cx="2197100" cy="518014"/>
          </a:xfrm>
        </p:spPr>
        <p:txBody>
          <a:bodyPr>
            <a:noAutofit/>
          </a:bodyPr>
          <a:lstStyle>
            <a:lvl1pPr>
              <a:defRPr sz="1800"/>
            </a:lvl1pPr>
            <a:lvl2pPr>
              <a:defRPr sz="1800"/>
            </a:lvl2pPr>
            <a:lvl3pPr>
              <a:defRPr sz="1800"/>
            </a:lvl3pPr>
            <a:lvl4pPr>
              <a:defRPr sz="1800"/>
            </a:lvl4pPr>
            <a:lvl5pPr>
              <a:defRPr sz="1800"/>
            </a:lvl5pPr>
          </a:lstStyle>
          <a:p>
            <a:pPr lvl="0"/>
            <a:endParaRPr lang="en-IN" dirty="0"/>
          </a:p>
        </p:txBody>
      </p:sp>
      <p:sp>
        <p:nvSpPr>
          <p:cNvPr id="23" name="Text Placeholder 20">
            <a:extLst>
              <a:ext uri="{FF2B5EF4-FFF2-40B4-BE49-F238E27FC236}">
                <a16:creationId xmlns:a16="http://schemas.microsoft.com/office/drawing/2014/main" id="{70A2390D-6EEC-45EE-BBFE-FC338FD45907}"/>
              </a:ext>
            </a:extLst>
          </p:cNvPr>
          <p:cNvSpPr>
            <a:spLocks noGrp="1"/>
          </p:cNvSpPr>
          <p:nvPr>
            <p:ph type="body" sz="quarter" idx="27"/>
          </p:nvPr>
        </p:nvSpPr>
        <p:spPr>
          <a:xfrm>
            <a:off x="1498599" y="3733800"/>
            <a:ext cx="2197100" cy="518014"/>
          </a:xfrm>
        </p:spPr>
        <p:txBody>
          <a:bodyPr>
            <a:noAutofit/>
          </a:bodyPr>
          <a:lstStyle>
            <a:lvl1pPr>
              <a:defRPr sz="1800"/>
            </a:lvl1pPr>
            <a:lvl2pPr>
              <a:defRPr sz="1800"/>
            </a:lvl2pPr>
            <a:lvl3pPr>
              <a:defRPr sz="1800"/>
            </a:lvl3pPr>
            <a:lvl4pPr>
              <a:defRPr sz="1800"/>
            </a:lvl4pPr>
            <a:lvl5pPr>
              <a:defRPr sz="1800"/>
            </a:lvl5pPr>
          </a:lstStyle>
          <a:p>
            <a:pPr lvl="0"/>
            <a:endParaRPr lang="en-IN" dirty="0"/>
          </a:p>
        </p:txBody>
      </p:sp>
      <p:sp>
        <p:nvSpPr>
          <p:cNvPr id="24" name="Text Placeholder 20">
            <a:extLst>
              <a:ext uri="{FF2B5EF4-FFF2-40B4-BE49-F238E27FC236}">
                <a16:creationId xmlns:a16="http://schemas.microsoft.com/office/drawing/2014/main" id="{D4CB94C9-6311-49F0-94CA-B3720BC7CCD7}"/>
              </a:ext>
            </a:extLst>
          </p:cNvPr>
          <p:cNvSpPr>
            <a:spLocks noGrp="1"/>
          </p:cNvSpPr>
          <p:nvPr>
            <p:ph type="body" sz="quarter" idx="28"/>
          </p:nvPr>
        </p:nvSpPr>
        <p:spPr>
          <a:xfrm>
            <a:off x="1701799" y="3886200"/>
            <a:ext cx="2197100" cy="518014"/>
          </a:xfrm>
        </p:spPr>
        <p:txBody>
          <a:bodyPr>
            <a:noAutofit/>
          </a:bodyPr>
          <a:lstStyle>
            <a:lvl1pPr>
              <a:defRPr sz="1800"/>
            </a:lvl1pPr>
            <a:lvl2pPr>
              <a:defRPr sz="1800"/>
            </a:lvl2pPr>
            <a:lvl3pPr>
              <a:defRPr sz="1800"/>
            </a:lvl3pPr>
            <a:lvl4pPr>
              <a:defRPr sz="1800"/>
            </a:lvl4pPr>
            <a:lvl5pPr>
              <a:defRPr sz="1800"/>
            </a:lvl5pPr>
          </a:lstStyle>
          <a:p>
            <a:pPr lvl="0"/>
            <a:endParaRPr lang="en-IN" dirty="0"/>
          </a:p>
        </p:txBody>
      </p:sp>
    </p:spTree>
    <p:extLst>
      <p:ext uri="{BB962C8B-B14F-4D97-AF65-F5344CB8AC3E}">
        <p14:creationId xmlns:p14="http://schemas.microsoft.com/office/powerpoint/2010/main" val="116173891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4971691"/>
          </a:xfrm>
          <a:prstGeom prst="rect">
            <a:avLst/>
          </a:prstGeom>
        </p:spPr>
        <p:txBody>
          <a:bodyPr/>
          <a:lstStyle>
            <a:lvl1pPr>
              <a:defRPr/>
            </a:lvl1pPr>
            <a:lvl3pPr marL="623888" indent="-277813">
              <a:defRPr lang="en-US" sz="1800" kern="1200" dirty="0">
                <a:solidFill>
                  <a:schemeClr val="tx2"/>
                </a:solidFill>
                <a:latin typeface="+mn-lt"/>
                <a:ea typeface="+mn-ea"/>
                <a:cs typeface="+mn-cs"/>
              </a:defRPr>
            </a:lvl3pPr>
          </a:lstStyle>
          <a:p>
            <a:pPr lvl="0"/>
            <a:r>
              <a:rPr lang="en-US" dirty="0"/>
              <a:t>Slide Content</a:t>
            </a:r>
          </a:p>
          <a:p>
            <a:pPr lvl="1"/>
            <a:r>
              <a:rPr lang="en-US" dirty="0"/>
              <a:t>Second level</a:t>
            </a:r>
          </a:p>
          <a:p>
            <a:pPr marL="715963" lvl="2" indent="-352425" algn="l" defTabSz="914400" rtl="0" eaLnBrk="1" latinLnBrk="0" hangingPunct="1">
              <a:lnSpc>
                <a:spcPct val="100000"/>
              </a:lnSpc>
              <a:spcBef>
                <a:spcPts val="800"/>
              </a:spcBef>
              <a:spcAft>
                <a:spcPts val="800"/>
              </a:spcAft>
              <a:buFont typeface="Arial" panose="020B0604020202020204" pitchFamily="34" charset="0"/>
              <a:buChar char="•"/>
            </a:pPr>
            <a:r>
              <a:rPr lang="en-US" dirty="0"/>
              <a:t>Third level</a:t>
            </a:r>
          </a:p>
        </p:txBody>
      </p:sp>
    </p:spTree>
    <p:extLst>
      <p:ext uri="{BB962C8B-B14F-4D97-AF65-F5344CB8AC3E}">
        <p14:creationId xmlns:p14="http://schemas.microsoft.com/office/powerpoint/2010/main" val="342168998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4"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457200" y="1306513"/>
            <a:ext cx="11277600" cy="4439194"/>
          </a:xfrm>
        </p:spPr>
        <p:txBody>
          <a:bodyPr/>
          <a:lstStyle/>
          <a:p>
            <a:endParaRPr lang="en-US" dirty="0"/>
          </a:p>
        </p:txBody>
      </p:sp>
      <p:sp>
        <p:nvSpPr>
          <p:cNvPr id="6"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7"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Tree>
    <p:extLst>
      <p:ext uri="{BB962C8B-B14F-4D97-AF65-F5344CB8AC3E}">
        <p14:creationId xmlns:p14="http://schemas.microsoft.com/office/powerpoint/2010/main" val="2845984711"/>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42721604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4343400"/>
            <a:ext cx="112776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8" name="Table Placeholder 7">
            <a:extLst>
              <a:ext uri="{FF2B5EF4-FFF2-40B4-BE49-F238E27FC236}">
                <a16:creationId xmlns:a16="http://schemas.microsoft.com/office/drawing/2014/main" id="{745577DC-10B5-4FD4-A221-58A04779DB9C}"/>
              </a:ext>
            </a:extLst>
          </p:cNvPr>
          <p:cNvSpPr>
            <a:spLocks noGrp="1"/>
          </p:cNvSpPr>
          <p:nvPr>
            <p:ph type="tbl" sz="quarter" idx="15"/>
          </p:nvPr>
        </p:nvSpPr>
        <p:spPr>
          <a:xfrm>
            <a:off x="609600" y="1301751"/>
            <a:ext cx="11277600" cy="2701925"/>
          </a:xfrm>
        </p:spPr>
        <p:txBody>
          <a:bodyPr/>
          <a:lstStyle/>
          <a:p>
            <a:endParaRPr lang="en-US" dirty="0"/>
          </a:p>
        </p:txBody>
      </p:sp>
    </p:spTree>
    <p:extLst>
      <p:ext uri="{BB962C8B-B14F-4D97-AF65-F5344CB8AC3E}">
        <p14:creationId xmlns:p14="http://schemas.microsoft.com/office/powerpoint/2010/main" val="16736967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content placeholder_1 image">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1306513"/>
            <a:ext cx="6083300" cy="4545104"/>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5127752" y="602064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3801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5"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7315200" y="1306513"/>
            <a:ext cx="4419600" cy="2703512"/>
          </a:xfrm>
        </p:spPr>
        <p:txBody>
          <a:bodyPr/>
          <a:lstStyle/>
          <a:p>
            <a:endParaRPr lang="en-US" dirty="0"/>
          </a:p>
        </p:txBody>
      </p:sp>
      <p:sp>
        <p:nvSpPr>
          <p:cNvPr id="8" name="Content Placeholder 7">
            <a:extLst>
              <a:ext uri="{FF2B5EF4-FFF2-40B4-BE49-F238E27FC236}">
                <a16:creationId xmlns:a16="http://schemas.microsoft.com/office/drawing/2014/main" id="{1F09CAD8-CF05-4F58-BC97-DCB63ADB6697}"/>
              </a:ext>
            </a:extLst>
          </p:cNvPr>
          <p:cNvSpPr>
            <a:spLocks noGrp="1"/>
          </p:cNvSpPr>
          <p:nvPr>
            <p:ph sz="quarter" idx="16"/>
          </p:nvPr>
        </p:nvSpPr>
        <p:spPr>
          <a:xfrm>
            <a:off x="7150101" y="4152900"/>
            <a:ext cx="4584700" cy="1398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8305265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24066104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9950138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2239117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3103696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48C17B-0BFD-4D6A-85F1-F6255CCD292A}" type="datetimeFigureOut">
              <a:rPr lang="en-US" smtClean="0"/>
              <a:t>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362296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48C17B-0BFD-4D6A-85F1-F6255CCD292A}" type="datetimeFigureOut">
              <a:rPr lang="en-US" smtClean="0"/>
              <a:t>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899238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C17B-0BFD-4D6A-85F1-F6255CCD292A}" type="datetimeFigureOut">
              <a:rPr lang="en-US" smtClean="0"/>
              <a:t>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188863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243070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39184820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19538258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37088530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38494341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11277600" cy="4971691"/>
          </a:xfrm>
          <a:prstGeom prst="rect">
            <a:avLst/>
          </a:prstGeom>
        </p:spPr>
        <p:txBody>
          <a:bodyPr/>
          <a:lstStyle>
            <a:lvl1pPr>
              <a:defRPr/>
            </a:lvl1pPr>
            <a:lvl3pPr marL="623888" indent="-277813">
              <a:defRPr lang="en-US" sz="1800" kern="1200" dirty="0">
                <a:solidFill>
                  <a:schemeClr val="tx2"/>
                </a:solidFill>
                <a:latin typeface="+mn-lt"/>
                <a:ea typeface="+mn-ea"/>
                <a:cs typeface="+mn-cs"/>
              </a:defRPr>
            </a:lvl3pPr>
          </a:lstStyle>
          <a:p>
            <a:pPr lvl="0"/>
            <a:r>
              <a:rPr lang="en-US" dirty="0"/>
              <a:t>Slide Content</a:t>
            </a:r>
          </a:p>
          <a:p>
            <a:pPr lvl="1"/>
            <a:r>
              <a:rPr lang="en-US" dirty="0"/>
              <a:t>Second level</a:t>
            </a:r>
          </a:p>
          <a:p>
            <a:pPr marL="715963" lvl="2" indent="-352425" algn="l" defTabSz="914400" rtl="0" eaLnBrk="1" latinLnBrk="0" hangingPunct="1">
              <a:lnSpc>
                <a:spcPct val="100000"/>
              </a:lnSpc>
              <a:spcBef>
                <a:spcPts val="800"/>
              </a:spcBef>
              <a:spcAft>
                <a:spcPts val="800"/>
              </a:spcAft>
              <a:buFont typeface="Arial" panose="020B0604020202020204" pitchFamily="34" charset="0"/>
              <a:buChar char="•"/>
            </a:pPr>
            <a:r>
              <a:rPr lang="en-US" dirty="0"/>
              <a:t>Third level</a:t>
            </a:r>
          </a:p>
        </p:txBody>
      </p:sp>
    </p:spTree>
    <p:extLst>
      <p:ext uri="{BB962C8B-B14F-4D97-AF65-F5344CB8AC3E}">
        <p14:creationId xmlns:p14="http://schemas.microsoft.com/office/powerpoint/2010/main" val="149341106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4"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457200" y="1306513"/>
            <a:ext cx="11277600" cy="4439194"/>
          </a:xfrm>
        </p:spPr>
        <p:txBody>
          <a:bodyPr/>
          <a:lstStyle/>
          <a:p>
            <a:endParaRPr lang="en-US" dirty="0"/>
          </a:p>
        </p:txBody>
      </p:sp>
      <p:sp>
        <p:nvSpPr>
          <p:cNvPr id="6"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7"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Tree>
    <p:extLst>
      <p:ext uri="{BB962C8B-B14F-4D97-AF65-F5344CB8AC3E}">
        <p14:creationId xmlns:p14="http://schemas.microsoft.com/office/powerpoint/2010/main" val="3861486893"/>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0" y="4343400"/>
            <a:ext cx="112776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6849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8" name="Table Placeholder 7">
            <a:extLst>
              <a:ext uri="{FF2B5EF4-FFF2-40B4-BE49-F238E27FC236}">
                <a16:creationId xmlns:a16="http://schemas.microsoft.com/office/drawing/2014/main" id="{745577DC-10B5-4FD4-A221-58A04779DB9C}"/>
              </a:ext>
            </a:extLst>
          </p:cNvPr>
          <p:cNvSpPr>
            <a:spLocks noGrp="1"/>
          </p:cNvSpPr>
          <p:nvPr>
            <p:ph type="tbl" sz="quarter" idx="15"/>
          </p:nvPr>
        </p:nvSpPr>
        <p:spPr>
          <a:xfrm>
            <a:off x="609600" y="1301751"/>
            <a:ext cx="11277600" cy="2701925"/>
          </a:xfrm>
        </p:spPr>
        <p:txBody>
          <a:bodyPr/>
          <a:lstStyle/>
          <a:p>
            <a:endParaRPr lang="en-US" dirty="0"/>
          </a:p>
        </p:txBody>
      </p:sp>
    </p:spTree>
    <p:extLst>
      <p:ext uri="{BB962C8B-B14F-4D97-AF65-F5344CB8AC3E}">
        <p14:creationId xmlns:p14="http://schemas.microsoft.com/office/powerpoint/2010/main" val="28785180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 content placeholder_1 image">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57201" y="1306513"/>
            <a:ext cx="6083300" cy="4545104"/>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5127752" y="6020640"/>
            <a:ext cx="3206496"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0" y="6380164"/>
            <a:ext cx="92964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11501883" y="6673531"/>
            <a:ext cx="474453" cy="161396"/>
          </a:xfrm>
          <a:prstGeom prst="rect">
            <a:avLst/>
          </a:prstGeom>
        </p:spPr>
        <p:txBody>
          <a:bodyPr/>
          <a:lstStyle/>
          <a:p>
            <a:fld id="{68151E55-6873-49E2-B8D5-2F265E6F1973}" type="slidenum">
              <a:rPr lang="en-US" smtClean="0"/>
              <a:t>‹#›</a:t>
            </a:fld>
            <a:endParaRPr lang="en-US" dirty="0"/>
          </a:p>
        </p:txBody>
      </p:sp>
      <p:sp>
        <p:nvSpPr>
          <p:cNvPr id="5" name="Picture Placeholder 4">
            <a:extLst>
              <a:ext uri="{FF2B5EF4-FFF2-40B4-BE49-F238E27FC236}">
                <a16:creationId xmlns:a16="http://schemas.microsoft.com/office/drawing/2014/main" id="{D940EDC0-6D3B-4F56-893D-1D5B55749852}"/>
              </a:ext>
            </a:extLst>
          </p:cNvPr>
          <p:cNvSpPr>
            <a:spLocks noGrp="1"/>
          </p:cNvSpPr>
          <p:nvPr>
            <p:ph type="pic" sz="quarter" idx="15"/>
          </p:nvPr>
        </p:nvSpPr>
        <p:spPr>
          <a:xfrm>
            <a:off x="7315200" y="1306513"/>
            <a:ext cx="4419600" cy="2703512"/>
          </a:xfrm>
        </p:spPr>
        <p:txBody>
          <a:bodyPr/>
          <a:lstStyle/>
          <a:p>
            <a:endParaRPr lang="en-US" dirty="0"/>
          </a:p>
        </p:txBody>
      </p:sp>
      <p:sp>
        <p:nvSpPr>
          <p:cNvPr id="8" name="Content Placeholder 7">
            <a:extLst>
              <a:ext uri="{FF2B5EF4-FFF2-40B4-BE49-F238E27FC236}">
                <a16:creationId xmlns:a16="http://schemas.microsoft.com/office/drawing/2014/main" id="{1F09CAD8-CF05-4F58-BC97-DCB63ADB6697}"/>
              </a:ext>
            </a:extLst>
          </p:cNvPr>
          <p:cNvSpPr>
            <a:spLocks noGrp="1"/>
          </p:cNvSpPr>
          <p:nvPr>
            <p:ph sz="quarter" idx="16"/>
          </p:nvPr>
        </p:nvSpPr>
        <p:spPr>
          <a:xfrm>
            <a:off x="7150101" y="4152900"/>
            <a:ext cx="4584700" cy="1398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03066999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48C17B-0BFD-4D6A-85F1-F6255CCD292A}" type="datetimeFigureOut">
              <a:rPr lang="en-US" smtClean="0"/>
              <a:t>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318736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48C17B-0BFD-4D6A-85F1-F6255CCD292A}" type="datetimeFigureOut">
              <a:rPr lang="en-US" smtClean="0"/>
              <a:t>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125F8A-15F1-47F5-8E4D-3B9431A71EEA}"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8772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C17B-0BFD-4D6A-85F1-F6255CCD292A}" type="datetimeFigureOut">
              <a:rPr lang="en-US" smtClean="0"/>
              <a:t>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133023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2125F8A-15F1-47F5-8E4D-3B9431A71EEA}" type="slidenum">
              <a:rPr lang="en-US" smtClean="0"/>
              <a:t>‹#›</a:t>
            </a:fld>
            <a:endParaRPr lang="en-US"/>
          </a:p>
        </p:txBody>
      </p:sp>
    </p:spTree>
    <p:extLst>
      <p:ext uri="{BB962C8B-B14F-4D97-AF65-F5344CB8AC3E}">
        <p14:creationId xmlns:p14="http://schemas.microsoft.com/office/powerpoint/2010/main" val="64311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8C17B-0BFD-4D6A-85F1-F6255CCD292A}"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25F8A-15F1-47F5-8E4D-3B9431A71EEA}" type="slidenum">
              <a:rPr lang="en-US" smtClean="0"/>
              <a:t>‹#›</a:t>
            </a:fld>
            <a:endParaRPr lang="en-US"/>
          </a:p>
        </p:txBody>
      </p:sp>
    </p:spTree>
    <p:extLst>
      <p:ext uri="{BB962C8B-B14F-4D97-AF65-F5344CB8AC3E}">
        <p14:creationId xmlns:p14="http://schemas.microsoft.com/office/powerpoint/2010/main" val="2106075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2125F8A-15F1-47F5-8E4D-3B9431A71EE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753350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 id="2147483696" r:id="rId13"/>
    <p:sldLayoutId id="2147483697" r:id="rId14"/>
    <p:sldLayoutId id="2147483698"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2125F8A-15F1-47F5-8E4D-3B9431A71EE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636095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448C17B-0BFD-4D6A-85F1-F6255CCD292A}" type="datetimeFigureOut">
              <a:rPr lang="en-US" smtClean="0"/>
              <a:t>1/19/24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2125F8A-15F1-47F5-8E4D-3B9431A71EE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092261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iE7ukc7MV-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2TkBKCEecuQ&amp;ab_channel=ABC10News"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www.youtube.com/watch?v=iPD8v5fewo0&amp;ab_channel=ABC10New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EWqy6MGpxo"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youtube.com/watch?v=BR2_YpocWQ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0C11E6B-F7A7-4AB8-95E4-6BF68FD0CC41}"/>
              </a:ext>
            </a:extLst>
          </p:cNvPr>
          <p:cNvSpPr>
            <a:spLocks noGrp="1"/>
          </p:cNvSpPr>
          <p:nvPr>
            <p:ph type="ctrTitle"/>
          </p:nvPr>
        </p:nvSpPr>
        <p:spPr>
          <a:xfrm>
            <a:off x="4449960" y="1507414"/>
            <a:ext cx="7295507" cy="3703320"/>
          </a:xfrm>
        </p:spPr>
        <p:txBody>
          <a:bodyPr anchor="ctr">
            <a:normAutofit/>
          </a:bodyPr>
          <a:lstStyle/>
          <a:p>
            <a:pPr>
              <a:lnSpc>
                <a:spcPct val="90000"/>
              </a:lnSpc>
            </a:pPr>
            <a:r>
              <a:rPr lang="en-US" sz="4800" dirty="0"/>
              <a:t>Introduction: </a:t>
            </a:r>
            <a:br>
              <a:rPr lang="en-US" sz="4800" dirty="0"/>
            </a:br>
            <a:r>
              <a:rPr lang="en-US" sz="4800" dirty="0"/>
              <a:t>Drugs and Behavior</a:t>
            </a:r>
          </a:p>
        </p:txBody>
      </p:sp>
      <p:sp>
        <p:nvSpPr>
          <p:cNvPr id="3" name="Subtitle 2">
            <a:extLst>
              <a:ext uri="{FF2B5EF4-FFF2-40B4-BE49-F238E27FC236}">
                <a16:creationId xmlns:a16="http://schemas.microsoft.com/office/drawing/2014/main" id="{53A1C199-C1B4-44D9-3CA6-544DB42BABB1}"/>
              </a:ext>
            </a:extLst>
          </p:cNvPr>
          <p:cNvSpPr>
            <a:spLocks noGrp="1"/>
          </p:cNvSpPr>
          <p:nvPr>
            <p:ph type="subTitle" idx="1"/>
          </p:nvPr>
        </p:nvSpPr>
        <p:spPr>
          <a:xfrm>
            <a:off x="444342" y="1507414"/>
            <a:ext cx="3330781" cy="3703320"/>
          </a:xfrm>
          <a:ln w="57150">
            <a:noFill/>
          </a:ln>
        </p:spPr>
        <p:txBody>
          <a:bodyPr anchor="ctr">
            <a:normAutofit/>
          </a:bodyPr>
          <a:lstStyle/>
          <a:p>
            <a:pPr algn="r"/>
            <a:r>
              <a:rPr lang="en-US" sz="2800" b="1" dirty="0"/>
              <a:t>Lecture 1</a:t>
            </a:r>
          </a:p>
        </p:txBody>
      </p:sp>
      <p:sp>
        <p:nvSpPr>
          <p:cNvPr id="21" name="Rectangle 20">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5" name="Rectangle 24">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92846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A64D29-2D82-4505-90F3-7832D6D3DE68}"/>
              </a:ext>
            </a:extLst>
          </p:cNvPr>
          <p:cNvSpPr>
            <a:spLocks noGrp="1"/>
          </p:cNvSpPr>
          <p:nvPr>
            <p:ph type="title"/>
          </p:nvPr>
        </p:nvSpPr>
        <p:spPr>
          <a:xfrm>
            <a:off x="510988" y="606015"/>
            <a:ext cx="11277600" cy="678611"/>
          </a:xfrm>
        </p:spPr>
        <p:txBody>
          <a:bodyPr>
            <a:normAutofit/>
          </a:bodyPr>
          <a:lstStyle/>
          <a:p>
            <a:r>
              <a:rPr lang="en-US" sz="2800" dirty="0">
                <a:solidFill>
                  <a:schemeClr val="tx1"/>
                </a:solidFill>
              </a:rPr>
              <a:t>General Principles of Drug Use</a:t>
            </a:r>
            <a:endParaRPr lang="en-IN" sz="2800" dirty="0">
              <a:solidFill>
                <a:schemeClr val="tx1"/>
              </a:solidFill>
            </a:endParaRPr>
          </a:p>
        </p:txBody>
      </p:sp>
      <p:sp>
        <p:nvSpPr>
          <p:cNvPr id="7" name="Content Placeholder 6">
            <a:extLst>
              <a:ext uri="{FF2B5EF4-FFF2-40B4-BE49-F238E27FC236}">
                <a16:creationId xmlns:a16="http://schemas.microsoft.com/office/drawing/2014/main" id="{BBDCF636-1ABF-4DA0-B840-365A53C8B0B1}"/>
              </a:ext>
            </a:extLst>
          </p:cNvPr>
          <p:cNvSpPr>
            <a:spLocks noGrp="1"/>
          </p:cNvSpPr>
          <p:nvPr>
            <p:ph sz="quarter" idx="11"/>
          </p:nvPr>
        </p:nvSpPr>
        <p:spPr>
          <a:xfrm>
            <a:off x="629323" y="1201406"/>
            <a:ext cx="10623176" cy="3796621"/>
          </a:xfrm>
        </p:spPr>
        <p:txBody>
          <a:bodyPr>
            <a:normAutofit/>
          </a:bodyPr>
          <a:lstStyle/>
          <a:p>
            <a:pPr marL="0" indent="0">
              <a:buNone/>
            </a:pPr>
            <a:endParaRPr lang="en-US" sz="2000" dirty="0"/>
          </a:p>
          <a:p>
            <a:pPr marL="0" indent="0">
              <a:buNone/>
            </a:pPr>
            <a:r>
              <a:rPr lang="en-US" sz="2000" b="1" dirty="0">
                <a:solidFill>
                  <a:srgbClr val="625D9C"/>
                </a:solidFill>
              </a:rPr>
              <a:t>5) Drugs are not good or bad</a:t>
            </a:r>
            <a:r>
              <a:rPr lang="en-US" sz="2000" dirty="0"/>
              <a:t>.</a:t>
            </a:r>
          </a:p>
          <a:p>
            <a:pPr marL="666900" lvl="1" indent="-342900"/>
            <a:r>
              <a:rPr lang="en-US" sz="2000" dirty="0"/>
              <a:t>Any drug that produces effects might produce some benefit when used carefully and has the potential to produce harm when abused.</a:t>
            </a:r>
          </a:p>
          <a:p>
            <a:pPr marL="666900" lvl="1" indent="-342900"/>
            <a:r>
              <a:rPr lang="en-US" sz="2000" dirty="0"/>
              <a:t>Blaming the substance affects our efforts to correct drug-related problems by focusing on eliminating the substance and ignoring all the factors that led to the abuse of the drug in the first place.</a:t>
            </a:r>
          </a:p>
        </p:txBody>
      </p:sp>
    </p:spTree>
    <p:extLst>
      <p:ext uri="{BB962C8B-B14F-4D97-AF65-F5344CB8AC3E}">
        <p14:creationId xmlns:p14="http://schemas.microsoft.com/office/powerpoint/2010/main" val="250688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126825C-C353-4D81-8E07-98E05DBA1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0ADCA04-5B25-4F5E-9F91-4EE56EC95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5DB20E88-3AE1-4383-86CB-932E77207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61588EAD-27DD-4E2D-B308-47C473EC9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8" name="Rectangle 37">
            <a:extLst>
              <a:ext uri="{FF2B5EF4-FFF2-40B4-BE49-F238E27FC236}">
                <a16:creationId xmlns:a16="http://schemas.microsoft.com/office/drawing/2014/main" id="{1D5EA905-60F6-495B-BC4F-A58B9D1B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67A2050-EDAA-4722-BFE1-C8640EC9337C}"/>
              </a:ext>
            </a:extLst>
          </p:cNvPr>
          <p:cNvSpPr>
            <a:spLocks noGrp="1"/>
          </p:cNvSpPr>
          <p:nvPr>
            <p:ph type="title"/>
          </p:nvPr>
        </p:nvSpPr>
        <p:spPr>
          <a:xfrm>
            <a:off x="584202" y="702156"/>
            <a:ext cx="7225075" cy="541017"/>
          </a:xfrm>
        </p:spPr>
        <p:txBody>
          <a:bodyPr vert="horz" lIns="91440" tIns="45720" rIns="91440" bIns="45720" rtlCol="0" anchor="b">
            <a:normAutofit/>
          </a:bodyPr>
          <a:lstStyle/>
          <a:p>
            <a:r>
              <a:rPr lang="en-US" sz="2800" dirty="0">
                <a:solidFill>
                  <a:schemeClr val="accent1"/>
                </a:solidFill>
              </a:rPr>
              <a:t>How Did We Get Here?</a:t>
            </a:r>
          </a:p>
        </p:txBody>
      </p:sp>
      <p:grpSp>
        <p:nvGrpSpPr>
          <p:cNvPr id="40" name="Group 39">
            <a:extLst>
              <a:ext uri="{FF2B5EF4-FFF2-40B4-BE49-F238E27FC236}">
                <a16:creationId xmlns:a16="http://schemas.microsoft.com/office/drawing/2014/main" id="{8621EE3E-1667-4864-956E-8309811CB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1" name="Rectangle 40">
              <a:extLst>
                <a:ext uri="{FF2B5EF4-FFF2-40B4-BE49-F238E27FC236}">
                  <a16:creationId xmlns:a16="http://schemas.microsoft.com/office/drawing/2014/main" id="{0ACCC35D-7F2D-46AC-8745-DD7C2EF42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A933B6CF-C9B2-4217-9C19-CB6517D96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95477868-77F6-4429-BFF6-4265BC3543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 name="Content Placeholder 6">
            <a:extLst>
              <a:ext uri="{FF2B5EF4-FFF2-40B4-BE49-F238E27FC236}">
                <a16:creationId xmlns:a16="http://schemas.microsoft.com/office/drawing/2014/main" id="{96E6C01D-7D5E-4B67-A6E6-C6B1BC8D5B63}"/>
              </a:ext>
            </a:extLst>
          </p:cNvPr>
          <p:cNvSpPr>
            <a:spLocks noGrp="1"/>
          </p:cNvSpPr>
          <p:nvPr>
            <p:ph sz="quarter" idx="11"/>
          </p:nvPr>
        </p:nvSpPr>
        <p:spPr>
          <a:xfrm>
            <a:off x="827902" y="1773243"/>
            <a:ext cx="6971101" cy="3962266"/>
          </a:xfrm>
        </p:spPr>
        <p:txBody>
          <a:bodyPr vert="horz" lIns="91440" tIns="45720" rIns="91440" bIns="45720" rtlCol="0" anchor="ctr">
            <a:normAutofit/>
          </a:bodyPr>
          <a:lstStyle/>
          <a:p>
            <a:pPr marL="0" indent="0">
              <a:buNone/>
            </a:pPr>
            <a:r>
              <a:rPr lang="en-US" sz="2000" b="1" dirty="0"/>
              <a:t>Drug use is not at all new</a:t>
            </a:r>
            <a:r>
              <a:rPr lang="en-US" sz="2000" dirty="0"/>
              <a:t>.</a:t>
            </a:r>
          </a:p>
          <a:p>
            <a:pPr marL="342900" indent="-342900"/>
            <a:r>
              <a:rPr lang="en-US" sz="2000" dirty="0"/>
              <a:t>Drugs have been used throughout history…</a:t>
            </a:r>
          </a:p>
          <a:p>
            <a:pPr marL="687388" lvl="1"/>
            <a:r>
              <a:rPr lang="en-US" sz="1800" dirty="0"/>
              <a:t>Enhance spiritual/religious experiences.</a:t>
            </a:r>
          </a:p>
          <a:p>
            <a:pPr marL="687388" lvl="1"/>
            <a:r>
              <a:rPr lang="en-US" sz="1800" dirty="0"/>
              <a:t>Significant roles in the economies of societies in the past.</a:t>
            </a:r>
          </a:p>
          <a:p>
            <a:pPr marL="687388" lvl="1"/>
            <a:r>
              <a:rPr lang="en-US" sz="1800" dirty="0"/>
              <a:t>Treat illnesses.</a:t>
            </a:r>
          </a:p>
        </p:txBody>
      </p:sp>
      <p:pic>
        <p:nvPicPr>
          <p:cNvPr id="3" name="Picture 2" descr="A group of mushrooms growing in the grass&#10;&#10;Description automatically generated">
            <a:extLst>
              <a:ext uri="{FF2B5EF4-FFF2-40B4-BE49-F238E27FC236}">
                <a16:creationId xmlns:a16="http://schemas.microsoft.com/office/drawing/2014/main" id="{8BFFAD36-1AA9-11F4-9706-8FB677A0B497}"/>
              </a:ext>
            </a:extLst>
          </p:cNvPr>
          <p:cNvPicPr>
            <a:picLocks noChangeAspect="1"/>
          </p:cNvPicPr>
          <p:nvPr/>
        </p:nvPicPr>
        <p:blipFill rotWithShape="1">
          <a:blip r:embed="rId2">
            <a:extLst>
              <a:ext uri="{28A0092B-C50C-407E-A947-70E740481C1C}">
                <a14:useLocalDpi xmlns:a14="http://schemas.microsoft.com/office/drawing/2010/main" val="0"/>
              </a:ext>
            </a:extLst>
          </a:blip>
          <a:srcRect t="14930" r="-2" b="8683"/>
          <a:stretch/>
        </p:blipFill>
        <p:spPr>
          <a:xfrm>
            <a:off x="8042590" y="641102"/>
            <a:ext cx="3702877" cy="2828500"/>
          </a:xfrm>
          <a:prstGeom prst="rect">
            <a:avLst/>
          </a:prstGeom>
        </p:spPr>
      </p:pic>
      <p:pic>
        <p:nvPicPr>
          <p:cNvPr id="4" name="Picture 3" descr="A priest pouring a liquid into a chalice&#10;&#10;Description automatically generated">
            <a:extLst>
              <a:ext uri="{FF2B5EF4-FFF2-40B4-BE49-F238E27FC236}">
                <a16:creationId xmlns:a16="http://schemas.microsoft.com/office/drawing/2014/main" id="{63343DA6-3526-3754-428E-F58961E50243}"/>
              </a:ext>
            </a:extLst>
          </p:cNvPr>
          <p:cNvPicPr>
            <a:picLocks noChangeAspect="1"/>
          </p:cNvPicPr>
          <p:nvPr/>
        </p:nvPicPr>
        <p:blipFill rotWithShape="1">
          <a:blip r:embed="rId3">
            <a:extLst>
              <a:ext uri="{28A0092B-C50C-407E-A947-70E740481C1C}">
                <a14:useLocalDpi xmlns:a14="http://schemas.microsoft.com/office/drawing/2010/main" val="0"/>
              </a:ext>
            </a:extLst>
          </a:blip>
          <a:srcRect l="12615" r="3" b="3"/>
          <a:stretch/>
        </p:blipFill>
        <p:spPr>
          <a:xfrm>
            <a:off x="8042590" y="3562063"/>
            <a:ext cx="3702877" cy="2828501"/>
          </a:xfrm>
          <a:prstGeom prst="rect">
            <a:avLst/>
          </a:prstGeom>
        </p:spPr>
      </p:pic>
    </p:spTree>
    <p:extLst>
      <p:ext uri="{BB962C8B-B14F-4D97-AF65-F5344CB8AC3E}">
        <p14:creationId xmlns:p14="http://schemas.microsoft.com/office/powerpoint/2010/main" val="248677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7A2050-EDAA-4722-BFE1-C8640EC9337C}"/>
              </a:ext>
            </a:extLst>
          </p:cNvPr>
          <p:cNvSpPr>
            <a:spLocks noGrp="1"/>
          </p:cNvSpPr>
          <p:nvPr>
            <p:ph type="title"/>
          </p:nvPr>
        </p:nvSpPr>
        <p:spPr>
          <a:xfrm>
            <a:off x="446809" y="599658"/>
            <a:ext cx="11277600" cy="678611"/>
          </a:xfrm>
        </p:spPr>
        <p:txBody>
          <a:bodyPr>
            <a:normAutofit/>
          </a:bodyPr>
          <a:lstStyle/>
          <a:p>
            <a:r>
              <a:rPr lang="en-US" sz="2800" dirty="0">
                <a:solidFill>
                  <a:schemeClr val="tx1"/>
                </a:solidFill>
              </a:rPr>
              <a:t>How Did We Get Here?</a:t>
            </a:r>
            <a:endParaRPr lang="en-IN" sz="2800" dirty="0">
              <a:solidFill>
                <a:schemeClr val="tx1"/>
              </a:solidFill>
            </a:endParaRPr>
          </a:p>
        </p:txBody>
      </p:sp>
      <p:sp>
        <p:nvSpPr>
          <p:cNvPr id="7" name="Content Placeholder 6">
            <a:extLst>
              <a:ext uri="{FF2B5EF4-FFF2-40B4-BE49-F238E27FC236}">
                <a16:creationId xmlns:a16="http://schemas.microsoft.com/office/drawing/2014/main" id="{96E6C01D-7D5E-4B67-A6E6-C6B1BC8D5B63}"/>
              </a:ext>
            </a:extLst>
          </p:cNvPr>
          <p:cNvSpPr>
            <a:spLocks noGrp="1"/>
          </p:cNvSpPr>
          <p:nvPr>
            <p:ph sz="quarter" idx="11"/>
          </p:nvPr>
        </p:nvSpPr>
        <p:spPr>
          <a:xfrm>
            <a:off x="782678" y="1922473"/>
            <a:ext cx="10345985" cy="2831367"/>
          </a:xfrm>
        </p:spPr>
        <p:txBody>
          <a:bodyPr>
            <a:noAutofit/>
          </a:bodyPr>
          <a:lstStyle/>
          <a:p>
            <a:pPr marL="0" indent="0">
              <a:buNone/>
            </a:pPr>
            <a:r>
              <a:rPr lang="en-US" sz="2000" b="1" dirty="0">
                <a:solidFill>
                  <a:schemeClr val="accent1">
                    <a:lumMod val="75000"/>
                  </a:schemeClr>
                </a:solidFill>
              </a:rPr>
              <a:t>However…</a:t>
            </a:r>
          </a:p>
          <a:p>
            <a:pPr marL="0" indent="0">
              <a:buNone/>
            </a:pPr>
            <a:r>
              <a:rPr lang="en-US" sz="2000" b="1" dirty="0">
                <a:solidFill>
                  <a:schemeClr val="accent1">
                    <a:lumMod val="75000"/>
                  </a:schemeClr>
                </a:solidFill>
              </a:rPr>
              <a:t>Many developments in the past century.</a:t>
            </a:r>
          </a:p>
          <a:p>
            <a:pPr marL="687388" lvl="1"/>
            <a:r>
              <a:rPr lang="en-US" sz="2000" dirty="0"/>
              <a:t>Marketing of legal pharmaceuticals.</a:t>
            </a:r>
          </a:p>
          <a:p>
            <a:pPr marL="966788" lvl="2"/>
            <a:r>
              <a:rPr lang="en-US" dirty="0"/>
              <a:t>Vaccines, antibiotics, birth control medicines, and mental health treatments were introduced.</a:t>
            </a:r>
          </a:p>
          <a:p>
            <a:pPr marL="687388" lvl="1"/>
            <a:r>
              <a:rPr lang="en-US" sz="2000" dirty="0"/>
              <a:t>Government efforts to limit access to certain kinds of drugs</a:t>
            </a:r>
          </a:p>
          <a:p>
            <a:pPr marL="966788" lvl="2"/>
            <a:r>
              <a:rPr lang="en-US" dirty="0"/>
              <a:t> “war on drugs” (we will go intro more depth on this in our history/policy lecture)</a:t>
            </a:r>
          </a:p>
        </p:txBody>
      </p:sp>
    </p:spTree>
    <p:extLst>
      <p:ext uri="{BB962C8B-B14F-4D97-AF65-F5344CB8AC3E}">
        <p14:creationId xmlns:p14="http://schemas.microsoft.com/office/powerpoint/2010/main" val="3890022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DE8E60-21B3-4782-9F2D-C13C7D799056}"/>
              </a:ext>
            </a:extLst>
          </p:cNvPr>
          <p:cNvSpPr>
            <a:spLocks noGrp="1"/>
          </p:cNvSpPr>
          <p:nvPr>
            <p:ph type="title"/>
          </p:nvPr>
        </p:nvSpPr>
        <p:spPr>
          <a:xfrm>
            <a:off x="510988" y="584499"/>
            <a:ext cx="11277600" cy="678611"/>
          </a:xfrm>
        </p:spPr>
        <p:txBody>
          <a:bodyPr>
            <a:normAutofit/>
          </a:bodyPr>
          <a:lstStyle/>
          <a:p>
            <a:r>
              <a:rPr lang="en-IN" sz="3200" dirty="0">
                <a:solidFill>
                  <a:schemeClr val="tx1"/>
                </a:solidFill>
              </a:rPr>
              <a:t>Extent of Drug Use</a:t>
            </a:r>
          </a:p>
        </p:txBody>
      </p:sp>
      <p:sp>
        <p:nvSpPr>
          <p:cNvPr id="7" name="Content Placeholder 6">
            <a:extLst>
              <a:ext uri="{FF2B5EF4-FFF2-40B4-BE49-F238E27FC236}">
                <a16:creationId xmlns:a16="http://schemas.microsoft.com/office/drawing/2014/main" id="{452489DA-3303-4E92-BF34-81BA5A43FF2F}"/>
              </a:ext>
            </a:extLst>
          </p:cNvPr>
          <p:cNvSpPr>
            <a:spLocks noGrp="1"/>
          </p:cNvSpPr>
          <p:nvPr>
            <p:ph sz="quarter" idx="11"/>
          </p:nvPr>
        </p:nvSpPr>
        <p:spPr>
          <a:xfrm>
            <a:off x="620592" y="1575926"/>
            <a:ext cx="11035552" cy="4268820"/>
          </a:xfrm>
        </p:spPr>
        <p:txBody>
          <a:bodyPr>
            <a:noAutofit/>
          </a:bodyPr>
          <a:lstStyle/>
          <a:p>
            <a:pPr marL="0" indent="0" algn="ctr">
              <a:buNone/>
            </a:pPr>
            <a:r>
              <a:rPr lang="en-US" sz="2000" i="1" dirty="0"/>
              <a:t>Think back to our exercise at the beginning of the class… </a:t>
            </a:r>
          </a:p>
          <a:p>
            <a:pPr marL="0" indent="0" algn="ctr">
              <a:buNone/>
            </a:pPr>
            <a:r>
              <a:rPr lang="en-US" sz="2000" i="1" dirty="0"/>
              <a:t>“</a:t>
            </a:r>
            <a:r>
              <a:rPr lang="en-US" sz="2000" dirty="0"/>
              <a:t>Yes or No: Rates of drug use have continuously gone up over time.”</a:t>
            </a:r>
          </a:p>
          <a:p>
            <a:pPr marL="0" indent="0" algn="ctr">
              <a:buNone/>
            </a:pPr>
            <a:r>
              <a:rPr lang="en-US" sz="2000" i="1" dirty="0"/>
              <a:t>in some cases, we don’t know what we don’t know…</a:t>
            </a:r>
          </a:p>
          <a:p>
            <a:pPr marL="0" indent="0" algn="ctr">
              <a:buNone/>
            </a:pPr>
            <a:endParaRPr lang="en-US" sz="2000" i="1" dirty="0"/>
          </a:p>
          <a:p>
            <a:r>
              <a:rPr lang="en-US" sz="2000" dirty="0"/>
              <a:t>It is not easy to get accurate and complete information on:</a:t>
            </a:r>
          </a:p>
          <a:p>
            <a:pPr marL="660788" lvl="2" indent="-342900"/>
            <a:r>
              <a:rPr lang="en-US" dirty="0"/>
              <a:t>How much of an illicit drug is imported and sold.</a:t>
            </a:r>
          </a:p>
          <a:p>
            <a:pPr marL="660788" lvl="2" indent="-342900"/>
            <a:r>
              <a:rPr lang="en-US" dirty="0"/>
              <a:t>Number of users for illegal drugs such as cocaine</a:t>
            </a:r>
          </a:p>
          <a:p>
            <a:pPr marL="660788" lvl="2" indent="-342900"/>
            <a:r>
              <a:rPr lang="en-US" dirty="0"/>
              <a:t>True usage of legal drugs such as alcohol, tobacco, and prescription drugs.</a:t>
            </a:r>
            <a:endParaRPr lang="en-US" sz="1600" dirty="0"/>
          </a:p>
        </p:txBody>
      </p:sp>
    </p:spTree>
    <p:extLst>
      <p:ext uri="{BB962C8B-B14F-4D97-AF65-F5344CB8AC3E}">
        <p14:creationId xmlns:p14="http://schemas.microsoft.com/office/powerpoint/2010/main" val="365575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4F72-7702-471E-98E4-C10FF88BD98E}"/>
              </a:ext>
            </a:extLst>
          </p:cNvPr>
          <p:cNvSpPr>
            <a:spLocks noGrp="1"/>
          </p:cNvSpPr>
          <p:nvPr>
            <p:ph type="title"/>
          </p:nvPr>
        </p:nvSpPr>
        <p:spPr>
          <a:xfrm>
            <a:off x="688492" y="2854363"/>
            <a:ext cx="2086982" cy="678611"/>
          </a:xfrm>
        </p:spPr>
        <p:txBody>
          <a:bodyPr>
            <a:noAutofit/>
          </a:bodyPr>
          <a:lstStyle/>
          <a:p>
            <a:pPr algn="ctr"/>
            <a:r>
              <a:rPr lang="en-US" altLang="en-US" b="1" dirty="0">
                <a:solidFill>
                  <a:schemeClr val="tx1"/>
                </a:solidFill>
              </a:rPr>
              <a:t>Trends in Reported Drug Use within the Past 30 Days for Young Adults Ages </a:t>
            </a:r>
            <a:br>
              <a:rPr lang="en-US" altLang="en-US" b="1" dirty="0">
                <a:solidFill>
                  <a:schemeClr val="tx1"/>
                </a:solidFill>
              </a:rPr>
            </a:br>
            <a:r>
              <a:rPr lang="en-US" altLang="en-US" b="1" dirty="0">
                <a:solidFill>
                  <a:schemeClr val="tx1"/>
                </a:solidFill>
              </a:rPr>
              <a:t>18 to 25</a:t>
            </a:r>
            <a:endParaRPr lang="en-IN" dirty="0">
              <a:solidFill>
                <a:schemeClr val="tx1"/>
              </a:solidFill>
            </a:endParaRPr>
          </a:p>
        </p:txBody>
      </p:sp>
      <p:pic>
        <p:nvPicPr>
          <p:cNvPr id="7" name="Picture Placeholder 6" descr="A bar graph shows the reported drug use.">
            <a:extLst>
              <a:ext uri="{FF2B5EF4-FFF2-40B4-BE49-F238E27FC236}">
                <a16:creationId xmlns:a16="http://schemas.microsoft.com/office/drawing/2014/main" id="{25B0989A-187A-4268-A5C8-C7F640DE25E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2470" b="-205"/>
          <a:stretch/>
        </p:blipFill>
        <p:spPr>
          <a:xfrm>
            <a:off x="3162493" y="758257"/>
            <a:ext cx="8440281" cy="5684106"/>
          </a:xfrm>
        </p:spPr>
      </p:pic>
    </p:spTree>
    <p:extLst>
      <p:ext uri="{BB962C8B-B14F-4D97-AF65-F5344CB8AC3E}">
        <p14:creationId xmlns:p14="http://schemas.microsoft.com/office/powerpoint/2010/main" val="103384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42AC7AAA-F039-4011-98DE-17464A67B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1CB8F2B-2A1A-495A-BC3C-85F2B3DD823A}"/>
              </a:ext>
            </a:extLst>
          </p:cNvPr>
          <p:cNvSpPr>
            <a:spLocks noGrp="1"/>
          </p:cNvSpPr>
          <p:nvPr>
            <p:ph type="title"/>
          </p:nvPr>
        </p:nvSpPr>
        <p:spPr>
          <a:xfrm>
            <a:off x="487674" y="629419"/>
            <a:ext cx="7225075" cy="586317"/>
          </a:xfrm>
        </p:spPr>
        <p:txBody>
          <a:bodyPr vert="horz" lIns="91440" tIns="45720" rIns="91440" bIns="45720" rtlCol="0" anchor="b">
            <a:normAutofit/>
          </a:bodyPr>
          <a:lstStyle/>
          <a:p>
            <a:r>
              <a:rPr lang="en-US" sz="3200" dirty="0">
                <a:solidFill>
                  <a:schemeClr val="tx1"/>
                </a:solidFill>
              </a:rPr>
              <a:t>Populations of Users</a:t>
            </a:r>
          </a:p>
        </p:txBody>
      </p:sp>
      <p:grpSp>
        <p:nvGrpSpPr>
          <p:cNvPr id="22" name="Group 21">
            <a:extLst>
              <a:ext uri="{FF2B5EF4-FFF2-40B4-BE49-F238E27FC236}">
                <a16:creationId xmlns:a16="http://schemas.microsoft.com/office/drawing/2014/main" id="{85EBB90B-3A54-4B2B-9FA6-7B47E1075F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4116F5-E398-4593-B279-7099177A0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DC1AD6AE-28AC-4C67-A749-1BC18D86C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D122DC0F-D6EF-4A88-9742-855D48E4E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 name="Content Placeholder 6">
            <a:extLst>
              <a:ext uri="{FF2B5EF4-FFF2-40B4-BE49-F238E27FC236}">
                <a16:creationId xmlns:a16="http://schemas.microsoft.com/office/drawing/2014/main" id="{AA0DEBAE-7235-48CF-B2F3-B12F56B86A99}"/>
              </a:ext>
            </a:extLst>
          </p:cNvPr>
          <p:cNvSpPr>
            <a:spLocks noGrp="1"/>
          </p:cNvSpPr>
          <p:nvPr>
            <p:ph sz="quarter" idx="11"/>
          </p:nvPr>
        </p:nvSpPr>
        <p:spPr>
          <a:xfrm>
            <a:off x="581194" y="1896533"/>
            <a:ext cx="7225074" cy="723377"/>
          </a:xfrm>
        </p:spPr>
        <p:txBody>
          <a:bodyPr vert="horz" lIns="91440" tIns="45720" rIns="91440" bIns="45720" rtlCol="0" anchor="ctr">
            <a:normAutofit/>
          </a:bodyPr>
          <a:lstStyle/>
          <a:p>
            <a:endParaRPr lang="en-US" dirty="0"/>
          </a:p>
        </p:txBody>
      </p:sp>
      <p:pic>
        <p:nvPicPr>
          <p:cNvPr id="4" name="Picture 3">
            <a:extLst>
              <a:ext uri="{FF2B5EF4-FFF2-40B4-BE49-F238E27FC236}">
                <a16:creationId xmlns:a16="http://schemas.microsoft.com/office/drawing/2014/main" id="{F069E64A-5DCF-AA2B-2E08-FF9B1EFED599}"/>
              </a:ext>
            </a:extLst>
          </p:cNvPr>
          <p:cNvPicPr>
            <a:picLocks noChangeAspect="1"/>
          </p:cNvPicPr>
          <p:nvPr/>
        </p:nvPicPr>
        <p:blipFill rotWithShape="1">
          <a:blip r:embed="rId3"/>
          <a:srcRect l="57040" t="30909" r="13060" b="14924"/>
          <a:stretch/>
        </p:blipFill>
        <p:spPr>
          <a:xfrm>
            <a:off x="1311442" y="1720516"/>
            <a:ext cx="8879306" cy="4523873"/>
          </a:xfrm>
          <a:prstGeom prst="rect">
            <a:avLst/>
          </a:prstGeom>
        </p:spPr>
      </p:pic>
    </p:spTree>
    <p:extLst>
      <p:ext uri="{BB962C8B-B14F-4D97-AF65-F5344CB8AC3E}">
        <p14:creationId xmlns:p14="http://schemas.microsoft.com/office/powerpoint/2010/main" val="13849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42AC7AAA-F039-4011-98DE-17464A67B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1CB8F2B-2A1A-495A-BC3C-85F2B3DD823A}"/>
              </a:ext>
            </a:extLst>
          </p:cNvPr>
          <p:cNvSpPr>
            <a:spLocks noGrp="1"/>
          </p:cNvSpPr>
          <p:nvPr>
            <p:ph type="title"/>
          </p:nvPr>
        </p:nvSpPr>
        <p:spPr>
          <a:xfrm>
            <a:off x="487674" y="629419"/>
            <a:ext cx="7225075" cy="586317"/>
          </a:xfrm>
        </p:spPr>
        <p:txBody>
          <a:bodyPr vert="horz" lIns="91440" tIns="45720" rIns="91440" bIns="45720" rtlCol="0" anchor="b">
            <a:normAutofit/>
          </a:bodyPr>
          <a:lstStyle/>
          <a:p>
            <a:r>
              <a:rPr lang="en-US" sz="3200" dirty="0">
                <a:solidFill>
                  <a:schemeClr val="tx1"/>
                </a:solidFill>
              </a:rPr>
              <a:t>Populations of Users</a:t>
            </a:r>
          </a:p>
        </p:txBody>
      </p:sp>
      <p:grpSp>
        <p:nvGrpSpPr>
          <p:cNvPr id="22" name="Group 21">
            <a:extLst>
              <a:ext uri="{FF2B5EF4-FFF2-40B4-BE49-F238E27FC236}">
                <a16:creationId xmlns:a16="http://schemas.microsoft.com/office/drawing/2014/main" id="{85EBB90B-3A54-4B2B-9FA6-7B47E1075F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4116F5-E398-4593-B279-7099177A0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DC1AD6AE-28AC-4C67-A749-1BC18D86C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D122DC0F-D6EF-4A88-9742-855D48E4E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 name="Content Placeholder 6">
            <a:extLst>
              <a:ext uri="{FF2B5EF4-FFF2-40B4-BE49-F238E27FC236}">
                <a16:creationId xmlns:a16="http://schemas.microsoft.com/office/drawing/2014/main" id="{AA0DEBAE-7235-48CF-B2F3-B12F56B86A99}"/>
              </a:ext>
            </a:extLst>
          </p:cNvPr>
          <p:cNvSpPr>
            <a:spLocks noGrp="1"/>
          </p:cNvSpPr>
          <p:nvPr>
            <p:ph sz="quarter" idx="11"/>
          </p:nvPr>
        </p:nvSpPr>
        <p:spPr>
          <a:xfrm>
            <a:off x="581194" y="1896533"/>
            <a:ext cx="7225074" cy="3962266"/>
          </a:xfrm>
        </p:spPr>
        <p:txBody>
          <a:bodyPr vert="horz" lIns="91440" tIns="45720" rIns="91440" bIns="45720" rtlCol="0" anchor="ctr">
            <a:normAutofit/>
          </a:bodyPr>
          <a:lstStyle/>
          <a:p>
            <a:r>
              <a:rPr lang="en-US" dirty="0"/>
              <a:t>There is a wide range of rates and amounts of use among people who use a particular substance.</a:t>
            </a:r>
          </a:p>
          <a:p>
            <a:pPr marL="666900" lvl="1" indent="-342900"/>
            <a:r>
              <a:rPr lang="en-US" dirty="0"/>
              <a:t>This is true of all psychoactive drugs.</a:t>
            </a:r>
          </a:p>
          <a:p>
            <a:endParaRPr lang="en-US" dirty="0"/>
          </a:p>
          <a:p>
            <a:r>
              <a:rPr lang="en-US" dirty="0"/>
              <a:t>This range of users has important implications for:</a:t>
            </a:r>
          </a:p>
          <a:p>
            <a:pPr marL="666900" lvl="1" indent="-342900"/>
            <a:r>
              <a:rPr lang="en-US" dirty="0"/>
              <a:t>Prevention &amp; Treatment efforts.</a:t>
            </a:r>
          </a:p>
          <a:p>
            <a:pPr marL="666900" lvl="1" indent="-342900"/>
            <a:r>
              <a:rPr lang="en-US" dirty="0"/>
              <a:t>Law enforcement.</a:t>
            </a:r>
          </a:p>
          <a:p>
            <a:pPr marL="666900" lvl="1" indent="-342900"/>
            <a:r>
              <a:rPr lang="en-US" dirty="0"/>
              <a:t>The nature of “dependence”.</a:t>
            </a:r>
          </a:p>
        </p:txBody>
      </p:sp>
      <p:pic>
        <p:nvPicPr>
          <p:cNvPr id="3" name="Picture 2" descr="A movie cover with a person looking at a blue eye&#10;&#10;Description automatically generated">
            <a:extLst>
              <a:ext uri="{FF2B5EF4-FFF2-40B4-BE49-F238E27FC236}">
                <a16:creationId xmlns:a16="http://schemas.microsoft.com/office/drawing/2014/main" id="{12C19896-3D97-6ABD-9136-D9956AED8A91}"/>
              </a:ext>
            </a:extLst>
          </p:cNvPr>
          <p:cNvPicPr>
            <a:picLocks noChangeAspect="1"/>
          </p:cNvPicPr>
          <p:nvPr/>
        </p:nvPicPr>
        <p:blipFill rotWithShape="1">
          <a:blip r:embed="rId3">
            <a:extLst>
              <a:ext uri="{28A0092B-C50C-407E-A947-70E740481C1C}">
                <a14:useLocalDpi xmlns:a14="http://schemas.microsoft.com/office/drawing/2010/main" val="0"/>
              </a:ext>
            </a:extLst>
          </a:blip>
          <a:srcRect l="-1044" r="1"/>
          <a:stretch/>
        </p:blipFill>
        <p:spPr>
          <a:xfrm>
            <a:off x="7772400" y="600075"/>
            <a:ext cx="3965575" cy="5792788"/>
          </a:xfrm>
          <a:prstGeom prst="rect">
            <a:avLst/>
          </a:prstGeom>
        </p:spPr>
      </p:pic>
    </p:spTree>
    <p:extLst>
      <p:ext uri="{BB962C8B-B14F-4D97-AF65-F5344CB8AC3E}">
        <p14:creationId xmlns:p14="http://schemas.microsoft.com/office/powerpoint/2010/main" val="11666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AA8508-FBDC-4FBE-8467-ECC743A8F638}"/>
              </a:ext>
            </a:extLst>
          </p:cNvPr>
          <p:cNvSpPr>
            <a:spLocks noGrp="1"/>
          </p:cNvSpPr>
          <p:nvPr>
            <p:ph type="title"/>
          </p:nvPr>
        </p:nvSpPr>
        <p:spPr>
          <a:xfrm>
            <a:off x="457568" y="619340"/>
            <a:ext cx="11277600" cy="678611"/>
          </a:xfrm>
        </p:spPr>
        <p:txBody>
          <a:bodyPr>
            <a:normAutofit/>
          </a:bodyPr>
          <a:lstStyle/>
          <a:p>
            <a:r>
              <a:rPr lang="en-IN" sz="3200" dirty="0">
                <a:solidFill>
                  <a:schemeClr val="tx1"/>
                </a:solidFill>
              </a:rPr>
              <a:t>Patterns/Trends in Drug Use (via Surveys)</a:t>
            </a:r>
            <a:endParaRPr lang="en-IN" sz="1100" dirty="0">
              <a:solidFill>
                <a:schemeClr val="tx1"/>
              </a:solidFill>
            </a:endParaRPr>
          </a:p>
        </p:txBody>
      </p:sp>
      <p:sp>
        <p:nvSpPr>
          <p:cNvPr id="7" name="Content Placeholder 6">
            <a:extLst>
              <a:ext uri="{FF2B5EF4-FFF2-40B4-BE49-F238E27FC236}">
                <a16:creationId xmlns:a16="http://schemas.microsoft.com/office/drawing/2014/main" id="{23444A50-38A4-44A8-87D6-95D92DB1705F}"/>
              </a:ext>
            </a:extLst>
          </p:cNvPr>
          <p:cNvSpPr>
            <a:spLocks noGrp="1"/>
          </p:cNvSpPr>
          <p:nvPr>
            <p:ph sz="quarter" idx="11"/>
          </p:nvPr>
        </p:nvSpPr>
        <p:spPr>
          <a:xfrm>
            <a:off x="935549" y="1096352"/>
            <a:ext cx="4857077" cy="4349539"/>
          </a:xfrm>
        </p:spPr>
        <p:txBody>
          <a:bodyPr/>
          <a:lstStyle/>
          <a:p>
            <a:pPr marL="0" indent="0">
              <a:buNone/>
            </a:pPr>
            <a:r>
              <a:rPr lang="en-US" b="1" dirty="0">
                <a:solidFill>
                  <a:srgbClr val="625D9C"/>
                </a:solidFill>
              </a:rPr>
              <a:t>Monitoring the Future study</a:t>
            </a:r>
            <a:r>
              <a:rPr lang="en-US" b="1" dirty="0"/>
              <a:t> </a:t>
            </a:r>
            <a:br>
              <a:rPr lang="en-US" b="1" dirty="0"/>
            </a:br>
            <a:r>
              <a:rPr lang="en-US" b="1" dirty="0">
                <a:solidFill>
                  <a:schemeClr val="tx1"/>
                </a:solidFill>
              </a:rPr>
              <a:t>(MTF) :</a:t>
            </a:r>
            <a:endParaRPr lang="en-US" dirty="0">
              <a:solidFill>
                <a:schemeClr val="tx1"/>
              </a:solidFill>
            </a:endParaRPr>
          </a:p>
          <a:p>
            <a:pPr marL="666900" lvl="1" indent="-342900"/>
            <a:r>
              <a:rPr lang="en-US" sz="1800" dirty="0"/>
              <a:t>Gathers data from students.</a:t>
            </a:r>
          </a:p>
          <a:p>
            <a:pPr marL="666900" lvl="1" indent="-342900"/>
            <a:r>
              <a:rPr lang="en-US" sz="1800" dirty="0"/>
              <a:t>Conducted annually since 1975.</a:t>
            </a:r>
          </a:p>
          <a:p>
            <a:pPr lvl="1"/>
            <a:r>
              <a:rPr lang="en-US" sz="1800" dirty="0"/>
              <a:t>Types of data collected:</a:t>
            </a:r>
          </a:p>
          <a:p>
            <a:pPr marL="1278900" lvl="3" indent="-342900"/>
            <a:r>
              <a:rPr lang="en-US" sz="1800" dirty="0"/>
              <a:t>Prevalence of drug use.</a:t>
            </a:r>
          </a:p>
          <a:p>
            <a:pPr marL="1278900" lvl="3" indent="-342900"/>
            <a:r>
              <a:rPr lang="en-US" sz="1800" dirty="0"/>
              <a:t>Perceived risk and availability of various drugs.</a:t>
            </a:r>
          </a:p>
          <a:p>
            <a:pPr marL="1278900" lvl="3" indent="-342900"/>
            <a:endParaRPr lang="en-US" dirty="0"/>
          </a:p>
        </p:txBody>
      </p:sp>
      <p:sp>
        <p:nvSpPr>
          <p:cNvPr id="2" name="Content Placeholder 6">
            <a:extLst>
              <a:ext uri="{FF2B5EF4-FFF2-40B4-BE49-F238E27FC236}">
                <a16:creationId xmlns:a16="http://schemas.microsoft.com/office/drawing/2014/main" id="{E03471EB-8140-4DB4-3739-D0AA30E14578}"/>
              </a:ext>
            </a:extLst>
          </p:cNvPr>
          <p:cNvSpPr txBox="1">
            <a:spLocks/>
          </p:cNvSpPr>
          <p:nvPr/>
        </p:nvSpPr>
        <p:spPr>
          <a:xfrm>
            <a:off x="6316574" y="1150573"/>
            <a:ext cx="4970032" cy="423815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623888" indent="-277813" algn="l" defTabSz="457200" rtl="0" eaLnBrk="1" latinLnBrk="0" hangingPunct="1">
              <a:spcBef>
                <a:spcPct val="20000"/>
              </a:spcBef>
              <a:spcAft>
                <a:spcPts val="600"/>
              </a:spcAft>
              <a:buClr>
                <a:schemeClr val="accent2"/>
              </a:buClr>
              <a:buSzPct val="92000"/>
              <a:buFont typeface="Wingdings 2" panose="05020102010507070707" pitchFamily="18" charset="2"/>
              <a:buChar char=""/>
              <a:defRPr lang="en-US" sz="1800" kern="1200" dirty="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solidFill>
                  <a:schemeClr val="accent6">
                    <a:lumMod val="75000"/>
                  </a:schemeClr>
                </a:solidFill>
              </a:rPr>
              <a:t>National Survey on Drug Use and Health </a:t>
            </a:r>
            <a:r>
              <a:rPr lang="en-US" b="1" dirty="0">
                <a:solidFill>
                  <a:schemeClr val="tx1"/>
                </a:solidFill>
              </a:rPr>
              <a:t>(NSDUH) :</a:t>
            </a:r>
            <a:endParaRPr lang="en-US" dirty="0">
              <a:solidFill>
                <a:schemeClr val="tx1"/>
              </a:solidFill>
            </a:endParaRPr>
          </a:p>
          <a:p>
            <a:pPr marL="342900" indent="-342900"/>
            <a:r>
              <a:rPr lang="en-US" dirty="0"/>
              <a:t>Gathers data from people ages 12+ in households across the United States.</a:t>
            </a:r>
          </a:p>
          <a:p>
            <a:pPr marL="342900" indent="-342900"/>
            <a:r>
              <a:rPr lang="en-US" dirty="0"/>
              <a:t>Conducted annually since 1971.</a:t>
            </a:r>
          </a:p>
          <a:p>
            <a:pPr marL="342900" indent="-342900"/>
            <a:r>
              <a:rPr lang="en-US" dirty="0"/>
              <a:t>Face-to-face, computer-assisted interviews.</a:t>
            </a:r>
          </a:p>
          <a:p>
            <a:r>
              <a:rPr lang="en-US" dirty="0"/>
              <a:t>Types of data collected:</a:t>
            </a:r>
          </a:p>
          <a:p>
            <a:pPr marL="666900" lvl="1" indent="-342900"/>
            <a:r>
              <a:rPr lang="en-US" sz="1800" dirty="0"/>
              <a:t>Prevalence of drug use.</a:t>
            </a:r>
          </a:p>
          <a:p>
            <a:pPr marL="666900" lvl="1" indent="-342900"/>
            <a:r>
              <a:rPr lang="en-US" sz="1800" dirty="0"/>
              <a:t>Frequency of drug use.</a:t>
            </a:r>
          </a:p>
        </p:txBody>
      </p:sp>
      <p:pic>
        <p:nvPicPr>
          <p:cNvPr id="5" name="Picture 4">
            <a:extLst>
              <a:ext uri="{FF2B5EF4-FFF2-40B4-BE49-F238E27FC236}">
                <a16:creationId xmlns:a16="http://schemas.microsoft.com/office/drawing/2014/main" id="{4F7976F1-A244-F221-DC64-5783838FFAB4}"/>
              </a:ext>
            </a:extLst>
          </p:cNvPr>
          <p:cNvPicPr>
            <a:picLocks noChangeAspect="1"/>
          </p:cNvPicPr>
          <p:nvPr/>
        </p:nvPicPr>
        <p:blipFill>
          <a:blip r:embed="rId3"/>
          <a:stretch>
            <a:fillRect/>
          </a:stretch>
        </p:blipFill>
        <p:spPr>
          <a:xfrm>
            <a:off x="782059" y="5286991"/>
            <a:ext cx="2000250" cy="1323975"/>
          </a:xfrm>
          <a:prstGeom prst="rect">
            <a:avLst/>
          </a:prstGeom>
        </p:spPr>
      </p:pic>
      <p:pic>
        <p:nvPicPr>
          <p:cNvPr id="9" name="Picture 8">
            <a:extLst>
              <a:ext uri="{FF2B5EF4-FFF2-40B4-BE49-F238E27FC236}">
                <a16:creationId xmlns:a16="http://schemas.microsoft.com/office/drawing/2014/main" id="{2872BDA5-29AA-1C73-0C6E-7421D0C4ED1B}"/>
              </a:ext>
            </a:extLst>
          </p:cNvPr>
          <p:cNvPicPr>
            <a:picLocks noChangeAspect="1"/>
          </p:cNvPicPr>
          <p:nvPr/>
        </p:nvPicPr>
        <p:blipFill>
          <a:blip r:embed="rId4"/>
          <a:stretch>
            <a:fillRect/>
          </a:stretch>
        </p:blipFill>
        <p:spPr>
          <a:xfrm>
            <a:off x="9622827" y="5606694"/>
            <a:ext cx="1657350" cy="809625"/>
          </a:xfrm>
          <a:prstGeom prst="rect">
            <a:avLst/>
          </a:prstGeom>
        </p:spPr>
      </p:pic>
      <p:sp>
        <p:nvSpPr>
          <p:cNvPr id="4" name="TextBox 3">
            <a:extLst>
              <a:ext uri="{FF2B5EF4-FFF2-40B4-BE49-F238E27FC236}">
                <a16:creationId xmlns:a16="http://schemas.microsoft.com/office/drawing/2014/main" id="{8DA0A7BF-839F-38FC-2C05-8CE230F5580E}"/>
              </a:ext>
            </a:extLst>
          </p:cNvPr>
          <p:cNvSpPr txBox="1"/>
          <p:nvPr/>
        </p:nvSpPr>
        <p:spPr>
          <a:xfrm>
            <a:off x="2802687" y="5245623"/>
            <a:ext cx="8141017" cy="369332"/>
          </a:xfrm>
          <a:prstGeom prst="rect">
            <a:avLst/>
          </a:prstGeom>
          <a:noFill/>
        </p:spPr>
        <p:txBody>
          <a:bodyPr wrap="square">
            <a:spAutoFit/>
          </a:bodyPr>
          <a:lstStyle/>
          <a:p>
            <a:r>
              <a:rPr lang="en-US" dirty="0"/>
              <a:t>Both shows changes in the trends over time in the rates of drug use.</a:t>
            </a:r>
          </a:p>
        </p:txBody>
      </p:sp>
    </p:spTree>
    <p:extLst>
      <p:ext uri="{BB962C8B-B14F-4D97-AF65-F5344CB8AC3E}">
        <p14:creationId xmlns:p14="http://schemas.microsoft.com/office/powerpoint/2010/main" val="4270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26F84-67A1-A7FD-D2C5-4061288E2274}"/>
              </a:ext>
            </a:extLst>
          </p:cNvPr>
          <p:cNvSpPr>
            <a:spLocks noGrp="1"/>
          </p:cNvSpPr>
          <p:nvPr>
            <p:ph sz="quarter" idx="11"/>
          </p:nvPr>
        </p:nvSpPr>
        <p:spPr>
          <a:xfrm>
            <a:off x="653143" y="1371713"/>
            <a:ext cx="5450774" cy="4971691"/>
          </a:xfrm>
        </p:spPr>
        <p:txBody>
          <a:bodyPr/>
          <a:lstStyle/>
          <a:p>
            <a:r>
              <a:rPr lang="en-US" sz="2000" dirty="0"/>
              <a:t>Much of our information from survey questionnaires.</a:t>
            </a:r>
          </a:p>
          <a:p>
            <a:pPr marL="666900" lvl="1" indent="-342900"/>
            <a:r>
              <a:rPr lang="en-US" sz="1800" dirty="0"/>
              <a:t>Easiest way to get a lot of information with minimum effort… but many drawbacks.</a:t>
            </a:r>
          </a:p>
          <a:p>
            <a:pPr lvl="3"/>
            <a:r>
              <a:rPr lang="en-US" sz="1800" dirty="0"/>
              <a:t>1) selection bias</a:t>
            </a:r>
          </a:p>
          <a:p>
            <a:pPr lvl="3"/>
            <a:r>
              <a:rPr lang="en-US" sz="1800" dirty="0"/>
              <a:t>2) validity of self-reported drug use</a:t>
            </a:r>
          </a:p>
          <a:p>
            <a:endParaRPr lang="en-US" dirty="0"/>
          </a:p>
        </p:txBody>
      </p:sp>
      <p:sp>
        <p:nvSpPr>
          <p:cNvPr id="4" name="Title 5">
            <a:extLst>
              <a:ext uri="{FF2B5EF4-FFF2-40B4-BE49-F238E27FC236}">
                <a16:creationId xmlns:a16="http://schemas.microsoft.com/office/drawing/2014/main" id="{83E5F313-6DEA-1349-0D80-77FB003CE06D}"/>
              </a:ext>
            </a:extLst>
          </p:cNvPr>
          <p:cNvSpPr txBox="1">
            <a:spLocks/>
          </p:cNvSpPr>
          <p:nvPr/>
        </p:nvSpPr>
        <p:spPr>
          <a:xfrm>
            <a:off x="510988" y="584499"/>
            <a:ext cx="11277600" cy="67861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chemeClr val="tx1"/>
                </a:solidFill>
              </a:rPr>
              <a:t>Extent of Drug Use</a:t>
            </a:r>
          </a:p>
        </p:txBody>
      </p:sp>
      <p:pic>
        <p:nvPicPr>
          <p:cNvPr id="5" name="Picture 4">
            <a:extLst>
              <a:ext uri="{FF2B5EF4-FFF2-40B4-BE49-F238E27FC236}">
                <a16:creationId xmlns:a16="http://schemas.microsoft.com/office/drawing/2014/main" id="{F9099CC0-3BE1-5384-CE26-762522FFE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142" y="0"/>
            <a:ext cx="5786128" cy="8335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78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09566E-4201-4396-8C2B-5A9F72B94B11}"/>
              </a:ext>
            </a:extLst>
          </p:cNvPr>
          <p:cNvSpPr>
            <a:spLocks noGrp="1"/>
          </p:cNvSpPr>
          <p:nvPr>
            <p:ph type="title"/>
          </p:nvPr>
        </p:nvSpPr>
        <p:spPr>
          <a:xfrm>
            <a:off x="467958" y="735107"/>
            <a:ext cx="11277600" cy="678611"/>
          </a:xfrm>
        </p:spPr>
        <p:txBody>
          <a:bodyPr>
            <a:noAutofit/>
          </a:bodyPr>
          <a:lstStyle/>
          <a:p>
            <a:pPr algn="ctr"/>
            <a:r>
              <a:rPr lang="en-US" sz="2000" dirty="0"/>
              <a:t>.</a:t>
            </a:r>
            <a:br>
              <a:rPr lang="en-US" sz="2000" dirty="0"/>
            </a:br>
            <a:r>
              <a:rPr lang="en-US" b="1" dirty="0">
                <a:solidFill>
                  <a:srgbClr val="625D9C"/>
                </a:solidFill>
              </a:rPr>
              <a:t>Monitoring the Future study </a:t>
            </a:r>
            <a:br>
              <a:rPr lang="en-US" sz="2000" b="1" dirty="0">
                <a:solidFill>
                  <a:srgbClr val="625D9C"/>
                </a:solidFill>
              </a:rPr>
            </a:br>
            <a:r>
              <a:rPr lang="en-US" sz="2000" b="1" dirty="0">
                <a:solidFill>
                  <a:schemeClr val="tx1"/>
                </a:solidFill>
              </a:rPr>
              <a:t>Marijuana: Trends in Perceived Availability, Risk of Regular Use, and Prevalence of Use in the Past 30 Days for 12th-Graders</a:t>
            </a:r>
            <a:endParaRPr lang="en-IN" sz="2000" b="1" dirty="0">
              <a:solidFill>
                <a:schemeClr val="tx1"/>
              </a:solidFill>
            </a:endParaRPr>
          </a:p>
        </p:txBody>
      </p:sp>
      <p:sp>
        <p:nvSpPr>
          <p:cNvPr id="8" name="Text Placeholder 7">
            <a:extLst>
              <a:ext uri="{FF2B5EF4-FFF2-40B4-BE49-F238E27FC236}">
                <a16:creationId xmlns:a16="http://schemas.microsoft.com/office/drawing/2014/main" id="{28FEADEC-42BC-48B0-873F-FF727B132918}"/>
              </a:ext>
            </a:extLst>
          </p:cNvPr>
          <p:cNvSpPr>
            <a:spLocks noGrp="1"/>
          </p:cNvSpPr>
          <p:nvPr>
            <p:ph type="body" sz="quarter" idx="13"/>
          </p:nvPr>
        </p:nvSpPr>
        <p:spPr>
          <a:xfrm>
            <a:off x="10797987" y="6647103"/>
            <a:ext cx="1651839" cy="91891"/>
          </a:xfrm>
        </p:spPr>
        <p:txBody>
          <a:bodyPr/>
          <a:lstStyle/>
          <a:p>
            <a:pPr marL="0" indent="0">
              <a:buNone/>
            </a:pPr>
            <a:r>
              <a:rPr lang="en-US" dirty="0"/>
              <a:t>The University of Michigan.</a:t>
            </a:r>
            <a:endParaRPr lang="en-IN" dirty="0"/>
          </a:p>
        </p:txBody>
      </p:sp>
      <p:pic>
        <p:nvPicPr>
          <p:cNvPr id="4" name="Picture Placeholder 10" descr="A line graph shows the availability, risk and use of marijuana.">
            <a:extLst>
              <a:ext uri="{FF2B5EF4-FFF2-40B4-BE49-F238E27FC236}">
                <a16:creationId xmlns:a16="http://schemas.microsoft.com/office/drawing/2014/main" id="{ADB0E14E-E949-7562-7030-AC3C852B9C3E}"/>
              </a:ext>
            </a:extLst>
          </p:cNvPr>
          <p:cNvPicPr>
            <a:picLocks noChangeAspect="1"/>
          </p:cNvPicPr>
          <p:nvPr/>
        </p:nvPicPr>
        <p:blipFill rotWithShape="1">
          <a:blip r:embed="rId3">
            <a:extLst>
              <a:ext uri="{28A0092B-C50C-407E-A947-70E740481C1C}">
                <a14:useLocalDpi xmlns:a14="http://schemas.microsoft.com/office/drawing/2010/main" val="0"/>
              </a:ext>
            </a:extLst>
          </a:blip>
          <a:srcRect t="977" b="3729"/>
          <a:stretch/>
        </p:blipFill>
        <p:spPr>
          <a:xfrm>
            <a:off x="1972010" y="1817370"/>
            <a:ext cx="8860583" cy="4914901"/>
          </a:xfrm>
          <a:prstGeom prst="rect">
            <a:avLst/>
          </a:prstGeom>
        </p:spPr>
      </p:pic>
    </p:spTree>
    <p:extLst>
      <p:ext uri="{BB962C8B-B14F-4D97-AF65-F5344CB8AC3E}">
        <p14:creationId xmlns:p14="http://schemas.microsoft.com/office/powerpoint/2010/main" val="47627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8FEBEB-01CF-4982-AFE9-40D828B91019}"/>
              </a:ext>
            </a:extLst>
          </p:cNvPr>
          <p:cNvSpPr>
            <a:spLocks noGrp="1"/>
          </p:cNvSpPr>
          <p:nvPr>
            <p:ph type="title"/>
          </p:nvPr>
        </p:nvSpPr>
        <p:spPr>
          <a:xfrm>
            <a:off x="510989" y="595258"/>
            <a:ext cx="11193331" cy="678611"/>
          </a:xfrm>
        </p:spPr>
        <p:txBody>
          <a:bodyPr>
            <a:normAutofit/>
          </a:bodyPr>
          <a:lstStyle/>
          <a:p>
            <a:r>
              <a:rPr lang="en-IN" sz="3200" dirty="0">
                <a:solidFill>
                  <a:schemeClr val="tx1"/>
                </a:solidFill>
              </a:rPr>
              <a:t>Key Terms – what is a drug?</a:t>
            </a:r>
            <a:endParaRPr lang="en-IN" sz="1100" dirty="0">
              <a:solidFill>
                <a:schemeClr val="tx1"/>
              </a:solidFill>
            </a:endParaRPr>
          </a:p>
        </p:txBody>
      </p:sp>
      <p:sp>
        <p:nvSpPr>
          <p:cNvPr id="7" name="Content Placeholder 6">
            <a:extLst>
              <a:ext uri="{FF2B5EF4-FFF2-40B4-BE49-F238E27FC236}">
                <a16:creationId xmlns:a16="http://schemas.microsoft.com/office/drawing/2014/main" id="{63330923-5EF3-4F80-9079-8CA141165C86}"/>
              </a:ext>
            </a:extLst>
          </p:cNvPr>
          <p:cNvSpPr>
            <a:spLocks noGrp="1"/>
          </p:cNvSpPr>
          <p:nvPr>
            <p:ph sz="quarter" idx="11"/>
          </p:nvPr>
        </p:nvSpPr>
        <p:spPr>
          <a:xfrm>
            <a:off x="719865" y="2120341"/>
            <a:ext cx="10688363" cy="3897720"/>
          </a:xfrm>
        </p:spPr>
        <p:txBody>
          <a:bodyPr>
            <a:noAutofit/>
          </a:bodyPr>
          <a:lstStyle/>
          <a:p>
            <a:r>
              <a:rPr lang="en-US" sz="2400" b="1" dirty="0">
                <a:solidFill>
                  <a:srgbClr val="E21A23"/>
                </a:solidFill>
              </a:rPr>
              <a:t>Drug - </a:t>
            </a:r>
            <a:r>
              <a:rPr lang="en-US" sz="2400" dirty="0"/>
              <a:t>Any substance, natural or artificial, other than food*, that by its chemical nature </a:t>
            </a:r>
            <a:r>
              <a:rPr lang="en-US" sz="2400" b="1" dirty="0"/>
              <a:t>alters</a:t>
            </a:r>
            <a:r>
              <a:rPr lang="en-US" sz="2400" dirty="0"/>
              <a:t> structure or function in a living organism</a:t>
            </a:r>
          </a:p>
          <a:p>
            <a:pPr lvl="1"/>
            <a:r>
              <a:rPr lang="en-US" sz="1800" dirty="0"/>
              <a:t>*Does the World Health Organization agree?</a:t>
            </a:r>
          </a:p>
          <a:p>
            <a:pPr lvl="1"/>
            <a:endParaRPr lang="en-US" sz="1800" dirty="0"/>
          </a:p>
          <a:p>
            <a:pPr lvl="1"/>
            <a:r>
              <a:rPr lang="en-US" sz="2000" b="1" dirty="0">
                <a:solidFill>
                  <a:srgbClr val="C00000"/>
                </a:solidFill>
              </a:rPr>
              <a:t>Legal drug - </a:t>
            </a:r>
            <a:r>
              <a:rPr lang="en-US" sz="2000" dirty="0"/>
              <a:t>A drug that is lawful to possess </a:t>
            </a:r>
          </a:p>
          <a:p>
            <a:pPr lvl="1"/>
            <a:r>
              <a:rPr lang="en-US" sz="2000" b="1" dirty="0">
                <a:solidFill>
                  <a:srgbClr val="C00000"/>
                </a:solidFill>
              </a:rPr>
              <a:t>Illicit drug - </a:t>
            </a:r>
            <a:r>
              <a:rPr lang="en-US" sz="2000" dirty="0"/>
              <a:t>A drug that is unlawful to possess or use</a:t>
            </a:r>
          </a:p>
          <a:p>
            <a:pPr lvl="3"/>
            <a:r>
              <a:rPr lang="en-US" sz="2000" dirty="0"/>
              <a:t>What qualifies…? </a:t>
            </a:r>
          </a:p>
          <a:p>
            <a:pPr lvl="1"/>
            <a:endParaRPr lang="en-US" sz="2000" dirty="0"/>
          </a:p>
          <a:p>
            <a:pPr lvl="1"/>
            <a:r>
              <a:rPr lang="en-US" sz="2000" b="1" dirty="0">
                <a:solidFill>
                  <a:srgbClr val="C00000"/>
                </a:solidFill>
              </a:rPr>
              <a:t>Psychoactive drug </a:t>
            </a:r>
            <a:r>
              <a:rPr lang="en-US" sz="2000" dirty="0"/>
              <a:t>- chemical substance that changes the function of the nervous system and results in alterations of perception, mood/emotional state, cognition/mental state, and behavior</a:t>
            </a:r>
          </a:p>
        </p:txBody>
      </p:sp>
      <p:pic>
        <p:nvPicPr>
          <p:cNvPr id="2" name="Graphic 1" descr="Medicine">
            <a:extLst>
              <a:ext uri="{FF2B5EF4-FFF2-40B4-BE49-F238E27FC236}">
                <a16:creationId xmlns:a16="http://schemas.microsoft.com/office/drawing/2014/main" id="{AD9BED0F-E57E-F2C3-AE5A-A0A18B980D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4325" y="2969185"/>
            <a:ext cx="2200032" cy="2200032"/>
          </a:xfrm>
          <a:prstGeom prst="rect">
            <a:avLst/>
          </a:prstGeom>
        </p:spPr>
      </p:pic>
    </p:spTree>
    <p:extLst>
      <p:ext uri="{BB962C8B-B14F-4D97-AF65-F5344CB8AC3E}">
        <p14:creationId xmlns:p14="http://schemas.microsoft.com/office/powerpoint/2010/main" val="12095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0CC7-A2AE-4D0A-855C-DAFC8DD463A3}"/>
              </a:ext>
            </a:extLst>
          </p:cNvPr>
          <p:cNvSpPr>
            <a:spLocks noGrp="1"/>
          </p:cNvSpPr>
          <p:nvPr>
            <p:ph type="title"/>
          </p:nvPr>
        </p:nvSpPr>
        <p:spPr>
          <a:xfrm>
            <a:off x="467958" y="821168"/>
            <a:ext cx="11277600" cy="678611"/>
          </a:xfrm>
        </p:spPr>
        <p:txBody>
          <a:bodyPr>
            <a:noAutofit/>
          </a:bodyPr>
          <a:lstStyle/>
          <a:p>
            <a:pPr algn="ctr"/>
            <a:r>
              <a:rPr lang="en-US" b="1" dirty="0">
                <a:solidFill>
                  <a:schemeClr val="accent6">
                    <a:lumMod val="75000"/>
                  </a:schemeClr>
                </a:solidFill>
              </a:rPr>
              <a:t>National Survey on Drug Use and Health </a:t>
            </a:r>
            <a:br>
              <a:rPr lang="en-US" b="1" dirty="0">
                <a:solidFill>
                  <a:srgbClr val="625D9C"/>
                </a:solidFill>
              </a:rPr>
            </a:br>
            <a:r>
              <a:rPr lang="en-US" sz="2000" b="1" dirty="0">
                <a:solidFill>
                  <a:schemeClr val="tx1"/>
                </a:solidFill>
              </a:rPr>
              <a:t>Trends in Marijuana Use among Persons Ages 12 to 25, </a:t>
            </a:r>
            <a:br>
              <a:rPr lang="en-US" sz="2000" b="1" dirty="0">
                <a:solidFill>
                  <a:schemeClr val="tx1"/>
                </a:solidFill>
              </a:rPr>
            </a:br>
            <a:r>
              <a:rPr lang="en-US" sz="2000" b="1" dirty="0">
                <a:solidFill>
                  <a:schemeClr val="tx1"/>
                </a:solidFill>
              </a:rPr>
              <a:t>by Age Group</a:t>
            </a:r>
            <a:endParaRPr lang="en-IN" b="1" dirty="0">
              <a:solidFill>
                <a:schemeClr val="tx1"/>
              </a:solidFill>
            </a:endParaRPr>
          </a:p>
        </p:txBody>
      </p:sp>
      <p:pic>
        <p:nvPicPr>
          <p:cNvPr id="7" name="Picture Placeholder 6" descr="A line graph shows the trends of marijuana use in different age group persons. ">
            <a:extLst>
              <a:ext uri="{FF2B5EF4-FFF2-40B4-BE49-F238E27FC236}">
                <a16:creationId xmlns:a16="http://schemas.microsoft.com/office/drawing/2014/main" id="{A8DFED22-1281-41D3-A90D-FC69507BCF6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77" r="-277" b="-690"/>
          <a:stretch/>
        </p:blipFill>
        <p:spPr>
          <a:xfrm>
            <a:off x="1540515" y="1911102"/>
            <a:ext cx="9219150" cy="4506554"/>
          </a:xfrm>
        </p:spPr>
      </p:pic>
    </p:spTree>
    <p:extLst>
      <p:ext uri="{BB962C8B-B14F-4D97-AF65-F5344CB8AC3E}">
        <p14:creationId xmlns:p14="http://schemas.microsoft.com/office/powerpoint/2010/main" val="308729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EADDAA-2208-4FDD-BC1B-0A6F1C3C5629}"/>
              </a:ext>
            </a:extLst>
          </p:cNvPr>
          <p:cNvSpPr>
            <a:spLocks noGrp="1"/>
          </p:cNvSpPr>
          <p:nvPr>
            <p:ph type="title"/>
          </p:nvPr>
        </p:nvSpPr>
        <p:spPr>
          <a:xfrm>
            <a:off x="500230" y="627530"/>
            <a:ext cx="11277600" cy="678611"/>
          </a:xfrm>
        </p:spPr>
        <p:txBody>
          <a:bodyPr>
            <a:normAutofit/>
          </a:bodyPr>
          <a:lstStyle/>
          <a:p>
            <a:r>
              <a:rPr lang="en-IN" sz="3200" dirty="0">
                <a:solidFill>
                  <a:schemeClr val="tx1"/>
                </a:solidFill>
              </a:rPr>
              <a:t>National Surveys</a:t>
            </a:r>
          </a:p>
        </p:txBody>
      </p:sp>
      <p:sp>
        <p:nvSpPr>
          <p:cNvPr id="7" name="Content Placeholder 6">
            <a:extLst>
              <a:ext uri="{FF2B5EF4-FFF2-40B4-BE49-F238E27FC236}">
                <a16:creationId xmlns:a16="http://schemas.microsoft.com/office/drawing/2014/main" id="{26F103E2-EC85-49AC-87F0-14DA02973A91}"/>
              </a:ext>
            </a:extLst>
          </p:cNvPr>
          <p:cNvSpPr>
            <a:spLocks noGrp="1"/>
          </p:cNvSpPr>
          <p:nvPr>
            <p:ph sz="quarter" idx="11"/>
          </p:nvPr>
        </p:nvSpPr>
        <p:spPr>
          <a:xfrm>
            <a:off x="832617" y="1666307"/>
            <a:ext cx="10177253" cy="4376147"/>
          </a:xfrm>
        </p:spPr>
        <p:txBody>
          <a:bodyPr>
            <a:normAutofit/>
          </a:bodyPr>
          <a:lstStyle/>
          <a:p>
            <a:r>
              <a:rPr lang="en-US" sz="2000" dirty="0"/>
              <a:t>Data from Monitoring the Future study (MTF), National Survey on Drug Use and Health (NSDUH), and other large-scale studies can be examined together.</a:t>
            </a:r>
          </a:p>
          <a:p>
            <a:pPr marL="687388" lvl="1"/>
            <a:r>
              <a:rPr lang="en-US" sz="1800" dirty="0"/>
              <a:t>Ongoing epidemiological and etiological research and reporting project.</a:t>
            </a:r>
          </a:p>
          <a:p>
            <a:pPr marL="687388" lvl="1"/>
            <a:r>
              <a:rPr lang="en-US" sz="1800" dirty="0"/>
              <a:t>NSDUH is the</a:t>
            </a:r>
            <a:r>
              <a:rPr lang="en-US" sz="1800" b="1" dirty="0"/>
              <a:t> primary source </a:t>
            </a:r>
            <a:r>
              <a:rPr lang="en-US" sz="1800" dirty="0"/>
              <a:t>of national and state-level data concerning alcohol, tobacco, and drug use. </a:t>
            </a:r>
          </a:p>
          <a:p>
            <a:pPr marL="57388" indent="0">
              <a:buNone/>
            </a:pPr>
            <a:endParaRPr lang="en-US" sz="2000" dirty="0"/>
          </a:p>
          <a:p>
            <a:pPr marL="342900" indent="-342900"/>
            <a:r>
              <a:rPr lang="en-US" sz="2000" dirty="0"/>
              <a:t>Patterns found in both surveys are similar.</a:t>
            </a:r>
          </a:p>
          <a:p>
            <a:pPr marL="687388" lvl="1"/>
            <a:r>
              <a:rPr lang="en-US" sz="2000" dirty="0"/>
              <a:t>Indicates that these trends are real and probably reflect broad changes in the American society over time.</a:t>
            </a:r>
          </a:p>
        </p:txBody>
      </p:sp>
    </p:spTree>
    <p:extLst>
      <p:ext uri="{BB962C8B-B14F-4D97-AF65-F5344CB8AC3E}">
        <p14:creationId xmlns:p14="http://schemas.microsoft.com/office/powerpoint/2010/main" val="44872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A90DEB-2DE2-4E29-B377-5476EBB706C4}"/>
              </a:ext>
            </a:extLst>
          </p:cNvPr>
          <p:cNvSpPr>
            <a:spLocks noGrp="1"/>
          </p:cNvSpPr>
          <p:nvPr>
            <p:ph type="title"/>
          </p:nvPr>
        </p:nvSpPr>
        <p:spPr>
          <a:xfrm>
            <a:off x="457200" y="616773"/>
            <a:ext cx="11277600" cy="678611"/>
          </a:xfrm>
        </p:spPr>
        <p:txBody>
          <a:bodyPr>
            <a:normAutofit/>
          </a:bodyPr>
          <a:lstStyle/>
          <a:p>
            <a:r>
              <a:rPr lang="en-US" sz="3200" dirty="0">
                <a:solidFill>
                  <a:schemeClr val="tx1"/>
                </a:solidFill>
              </a:rPr>
              <a:t>Correlates of Drug Use </a:t>
            </a:r>
            <a:endParaRPr lang="en-IN" sz="1100" dirty="0">
              <a:solidFill>
                <a:schemeClr val="tx1"/>
              </a:solidFill>
            </a:endParaRPr>
          </a:p>
        </p:txBody>
      </p:sp>
      <p:sp>
        <p:nvSpPr>
          <p:cNvPr id="7" name="Content Placeholder 6">
            <a:extLst>
              <a:ext uri="{FF2B5EF4-FFF2-40B4-BE49-F238E27FC236}">
                <a16:creationId xmlns:a16="http://schemas.microsoft.com/office/drawing/2014/main" id="{EE979E47-DA6F-4C29-96C8-95F72B360738}"/>
              </a:ext>
            </a:extLst>
          </p:cNvPr>
          <p:cNvSpPr>
            <a:spLocks noGrp="1"/>
          </p:cNvSpPr>
          <p:nvPr>
            <p:ph sz="quarter" idx="11"/>
          </p:nvPr>
        </p:nvSpPr>
        <p:spPr>
          <a:xfrm>
            <a:off x="623944" y="1280159"/>
            <a:ext cx="11155679" cy="4914453"/>
          </a:xfrm>
        </p:spPr>
        <p:txBody>
          <a:bodyPr/>
          <a:lstStyle/>
          <a:p>
            <a:r>
              <a:rPr lang="en-US" b="1" dirty="0">
                <a:solidFill>
                  <a:srgbClr val="E21A23"/>
                </a:solidFill>
              </a:rPr>
              <a:t>Correlate - </a:t>
            </a:r>
            <a:r>
              <a:rPr lang="en-US" dirty="0"/>
              <a:t>A variable that is </a:t>
            </a:r>
            <a:r>
              <a:rPr lang="en-US" u="sng" dirty="0"/>
              <a:t>statistically related </a:t>
            </a:r>
            <a:r>
              <a:rPr lang="en-US" dirty="0"/>
              <a:t>to some other variable</a:t>
            </a:r>
          </a:p>
          <a:p>
            <a:pPr lvl="1"/>
            <a:r>
              <a:rPr lang="en-US" sz="1800" dirty="0"/>
              <a:t>Reminder:  This does not necessarily mean it </a:t>
            </a:r>
            <a:r>
              <a:rPr lang="en-US" sz="1800" b="1" i="1" dirty="0"/>
              <a:t>causes</a:t>
            </a:r>
            <a:r>
              <a:rPr lang="en-US" sz="1800" dirty="0"/>
              <a:t> that other variable </a:t>
            </a:r>
          </a:p>
          <a:p>
            <a:endParaRPr lang="en-US" dirty="0"/>
          </a:p>
          <a:p>
            <a:endParaRPr lang="en-US" dirty="0"/>
          </a:p>
          <a:p>
            <a:endParaRPr lang="en-US" dirty="0"/>
          </a:p>
          <a:p>
            <a:endParaRPr lang="en-US" dirty="0"/>
          </a:p>
          <a:p>
            <a:endParaRPr lang="en-US" dirty="0"/>
          </a:p>
          <a:p>
            <a:endParaRPr lang="en-US" sz="1600" dirty="0"/>
          </a:p>
          <a:p>
            <a:r>
              <a:rPr lang="en-US" dirty="0"/>
              <a:t>Much of the research on correlates of drug use has used marijuana smoking as an indicator partly because:</a:t>
            </a:r>
          </a:p>
          <a:p>
            <a:pPr marL="666900" lvl="1" indent="-342900"/>
            <a:r>
              <a:rPr lang="en-US" dirty="0"/>
              <a:t>Adolescent marijuana use has been a matter of some concern for some time.</a:t>
            </a:r>
          </a:p>
          <a:p>
            <a:pPr marL="666900" lvl="1" indent="-342900"/>
            <a:r>
              <a:rPr lang="en-US" dirty="0"/>
              <a:t>Enough people have tried it so that meaningful correlations can be done.</a:t>
            </a:r>
          </a:p>
        </p:txBody>
      </p:sp>
      <p:pic>
        <p:nvPicPr>
          <p:cNvPr id="3" name="Picture 2" descr="A group of stick figures with text&#10;&#10;Description automatically generated">
            <a:extLst>
              <a:ext uri="{FF2B5EF4-FFF2-40B4-BE49-F238E27FC236}">
                <a16:creationId xmlns:a16="http://schemas.microsoft.com/office/drawing/2014/main" id="{FB6AD63B-388F-28E6-7E9C-FAFF4DD11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856" y="2576208"/>
            <a:ext cx="4835957" cy="1949133"/>
          </a:xfrm>
          <a:prstGeom prst="rect">
            <a:avLst/>
          </a:prstGeom>
        </p:spPr>
      </p:pic>
    </p:spTree>
    <p:extLst>
      <p:ext uri="{BB962C8B-B14F-4D97-AF65-F5344CB8AC3E}">
        <p14:creationId xmlns:p14="http://schemas.microsoft.com/office/powerpoint/2010/main" val="18047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13E6A0-87BA-4AEE-90A4-200775484BCE}"/>
              </a:ext>
            </a:extLst>
          </p:cNvPr>
          <p:cNvSpPr>
            <a:spLocks noGrp="1"/>
          </p:cNvSpPr>
          <p:nvPr>
            <p:ph type="title"/>
          </p:nvPr>
        </p:nvSpPr>
        <p:spPr>
          <a:xfrm>
            <a:off x="489473" y="638288"/>
            <a:ext cx="11277600" cy="678611"/>
          </a:xfrm>
        </p:spPr>
        <p:txBody>
          <a:bodyPr>
            <a:normAutofit/>
          </a:bodyPr>
          <a:lstStyle/>
          <a:p>
            <a:r>
              <a:rPr lang="en-US" sz="3200" dirty="0">
                <a:solidFill>
                  <a:schemeClr val="tx1"/>
                </a:solidFill>
              </a:rPr>
              <a:t>Risk vs. Protective Factors</a:t>
            </a:r>
            <a:endParaRPr lang="en-IN" sz="2800" dirty="0">
              <a:solidFill>
                <a:schemeClr val="tx1"/>
              </a:solidFill>
            </a:endParaRPr>
          </a:p>
        </p:txBody>
      </p:sp>
      <p:sp>
        <p:nvSpPr>
          <p:cNvPr id="7" name="Content Placeholder 6">
            <a:extLst>
              <a:ext uri="{FF2B5EF4-FFF2-40B4-BE49-F238E27FC236}">
                <a16:creationId xmlns:a16="http://schemas.microsoft.com/office/drawing/2014/main" id="{9E7A6293-9C9F-4C35-AD4B-B083B61DD4A4}"/>
              </a:ext>
            </a:extLst>
          </p:cNvPr>
          <p:cNvSpPr>
            <a:spLocks noGrp="1"/>
          </p:cNvSpPr>
          <p:nvPr>
            <p:ph sz="quarter" idx="11"/>
          </p:nvPr>
        </p:nvSpPr>
        <p:spPr>
          <a:xfrm>
            <a:off x="826994" y="1342602"/>
            <a:ext cx="10203628" cy="4650754"/>
          </a:xfrm>
        </p:spPr>
        <p:txBody>
          <a:bodyPr>
            <a:noAutofit/>
          </a:bodyPr>
          <a:lstStyle/>
          <a:p>
            <a:r>
              <a:rPr lang="en-US" b="1" dirty="0">
                <a:solidFill>
                  <a:srgbClr val="E21A23"/>
                </a:solidFill>
              </a:rPr>
              <a:t>Risk factors</a:t>
            </a:r>
            <a:r>
              <a:rPr lang="en-US" dirty="0"/>
              <a:t> vs. </a:t>
            </a:r>
            <a:r>
              <a:rPr lang="en-US" b="1" dirty="0">
                <a:solidFill>
                  <a:srgbClr val="E21A23"/>
                </a:solidFill>
              </a:rPr>
              <a:t>protective factors - </a:t>
            </a:r>
            <a:r>
              <a:rPr lang="en-US" dirty="0"/>
              <a:t>Risk factors are </a:t>
            </a:r>
            <a:r>
              <a:rPr lang="en-US" u="sng" dirty="0"/>
              <a:t>correlated</a:t>
            </a:r>
            <a:r>
              <a:rPr lang="en-US" dirty="0"/>
              <a:t> with higher rates/increased drug use, and protective factors are </a:t>
            </a:r>
            <a:r>
              <a:rPr lang="en-US" u="sng" dirty="0"/>
              <a:t>correlated</a:t>
            </a:r>
            <a:r>
              <a:rPr lang="en-US" dirty="0"/>
              <a:t> with lower rates/decreased drug use.</a:t>
            </a:r>
          </a:p>
          <a:p>
            <a:pPr lvl="3"/>
            <a:r>
              <a:rPr lang="en-US" sz="1800" dirty="0"/>
              <a:t>Gender </a:t>
            </a:r>
          </a:p>
          <a:p>
            <a:pPr lvl="3"/>
            <a:r>
              <a:rPr lang="en-US" sz="1800" dirty="0"/>
              <a:t>Race and ethnicity</a:t>
            </a:r>
          </a:p>
          <a:p>
            <a:pPr lvl="3"/>
            <a:r>
              <a:rPr lang="en-US" sz="1800" dirty="0"/>
              <a:t>Level of education</a:t>
            </a:r>
          </a:p>
          <a:p>
            <a:pPr lvl="3"/>
            <a:r>
              <a:rPr lang="en-US" sz="1800" dirty="0"/>
              <a:t>Genetics</a:t>
            </a:r>
            <a:endParaRPr lang="en-US" sz="1400" dirty="0"/>
          </a:p>
          <a:p>
            <a:pPr lvl="3"/>
            <a:r>
              <a:rPr lang="en-US" sz="1800" dirty="0"/>
              <a:t>Personality variables - Play a small role in whether someone decides to try alcohol or marijuana but a larger role in whether that use develops into a serious problem.</a:t>
            </a:r>
          </a:p>
          <a:p>
            <a:pPr marL="1638900" lvl="4" indent="-342900"/>
            <a:r>
              <a:rPr lang="en-US" sz="1800" dirty="0"/>
              <a:t>“Impulsive” individuals might use drugs at a higher rate.</a:t>
            </a:r>
          </a:p>
        </p:txBody>
      </p:sp>
    </p:spTree>
    <p:extLst>
      <p:ext uri="{BB962C8B-B14F-4D97-AF65-F5344CB8AC3E}">
        <p14:creationId xmlns:p14="http://schemas.microsoft.com/office/powerpoint/2010/main" val="1570620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52438D-2CFA-4CB0-BE94-EE940097063A}"/>
              </a:ext>
            </a:extLst>
          </p:cNvPr>
          <p:cNvSpPr>
            <a:spLocks noGrp="1"/>
          </p:cNvSpPr>
          <p:nvPr>
            <p:ph type="title"/>
          </p:nvPr>
        </p:nvSpPr>
        <p:spPr>
          <a:xfrm>
            <a:off x="473336" y="595258"/>
            <a:ext cx="11239948" cy="678611"/>
          </a:xfrm>
        </p:spPr>
        <p:txBody>
          <a:bodyPr>
            <a:noAutofit/>
          </a:bodyPr>
          <a:lstStyle/>
          <a:p>
            <a:r>
              <a:rPr lang="en-US" sz="3200" dirty="0">
                <a:solidFill>
                  <a:schemeClr val="tx1"/>
                </a:solidFill>
              </a:rPr>
              <a:t>Factors Associated with Adolescent Marijuana Use</a:t>
            </a:r>
            <a:endParaRPr lang="en-IN" sz="3200" dirty="0">
              <a:solidFill>
                <a:schemeClr val="tx1"/>
              </a:solidFill>
            </a:endParaRPr>
          </a:p>
        </p:txBody>
      </p:sp>
      <p:graphicFrame>
        <p:nvGraphicFramePr>
          <p:cNvPr id="11" name="Table 11">
            <a:extLst>
              <a:ext uri="{FF2B5EF4-FFF2-40B4-BE49-F238E27FC236}">
                <a16:creationId xmlns:a16="http://schemas.microsoft.com/office/drawing/2014/main" id="{CCED147C-01FA-447E-B582-FC372258FE7C}"/>
              </a:ext>
            </a:extLst>
          </p:cNvPr>
          <p:cNvGraphicFramePr>
            <a:graphicFrameLocks noGrp="1"/>
          </p:cNvGraphicFramePr>
          <p:nvPr>
            <p:ph type="tbl" sz="quarter" idx="15"/>
            <p:extLst>
              <p:ext uri="{D42A27DB-BD31-4B8C-83A1-F6EECF244321}">
                <p14:modId xmlns:p14="http://schemas.microsoft.com/office/powerpoint/2010/main" val="1567929225"/>
              </p:ext>
            </p:extLst>
          </p:nvPr>
        </p:nvGraphicFramePr>
        <p:xfrm>
          <a:off x="1625804" y="1862591"/>
          <a:ext cx="8970479" cy="3571240"/>
        </p:xfrm>
        <a:graphic>
          <a:graphicData uri="http://schemas.openxmlformats.org/drawingml/2006/table">
            <a:tbl>
              <a:tblPr firstRow="1" bandRow="1">
                <a:tableStyleId>{5C22544A-7EE6-4342-B048-85BDC9FD1C3A}</a:tableStyleId>
              </a:tblPr>
              <a:tblGrid>
                <a:gridCol w="4463024">
                  <a:extLst>
                    <a:ext uri="{9D8B030D-6E8A-4147-A177-3AD203B41FA5}">
                      <a16:colId xmlns:a16="http://schemas.microsoft.com/office/drawing/2014/main" val="2733608148"/>
                    </a:ext>
                  </a:extLst>
                </a:gridCol>
                <a:gridCol w="4507455">
                  <a:extLst>
                    <a:ext uri="{9D8B030D-6E8A-4147-A177-3AD203B41FA5}">
                      <a16:colId xmlns:a16="http://schemas.microsoft.com/office/drawing/2014/main" val="873097411"/>
                    </a:ext>
                  </a:extLst>
                </a:gridCol>
              </a:tblGrid>
              <a:tr h="370840">
                <a:tc>
                  <a:txBody>
                    <a:bodyPr/>
                    <a:lstStyle/>
                    <a:p>
                      <a:r>
                        <a:rPr lang="en-US" sz="1800" dirty="0"/>
                        <a:t>Risk Factors </a:t>
                      </a:r>
                      <a:r>
                        <a:rPr lang="en-US" sz="1600" b="0" dirty="0"/>
                        <a:t>(in order of importance):</a:t>
                      </a:r>
                      <a:endParaRPr lang="en-IN"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Protective Factors </a:t>
                      </a:r>
                      <a:r>
                        <a:rPr lang="en-US" sz="1600" b="0" dirty="0"/>
                        <a:t>(in order of importance)</a:t>
                      </a:r>
                      <a:r>
                        <a:rPr lang="en-US" sz="1600" dirty="0"/>
                        <a: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275138"/>
                  </a:ext>
                </a:extLst>
              </a:tr>
              <a:tr h="370840">
                <a:tc>
                  <a:txBody>
                    <a:bodyPr/>
                    <a:lstStyle/>
                    <a:p>
                      <a:r>
                        <a:rPr lang="en-US" dirty="0"/>
                        <a:t>Having friends who use marijuana or other substances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Perceiving that there are strong sanctions against substance use at school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0777246"/>
                  </a:ext>
                </a:extLst>
              </a:tr>
              <a:tr h="370840">
                <a:tc>
                  <a:txBody>
                    <a:bodyPr/>
                    <a:lstStyle/>
                    <a:p>
                      <a:r>
                        <a:rPr lang="en-US" dirty="0"/>
                        <a:t>Engaging in frequent fighting, stealing, or other antisocial activities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Having parents as a source of social support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266799"/>
                  </a:ext>
                </a:extLst>
              </a:tr>
              <a:tr h="370840">
                <a:tc>
                  <a:txBody>
                    <a:bodyPr/>
                    <a:lstStyle/>
                    <a:p>
                      <a:r>
                        <a:rPr lang="en-US" dirty="0"/>
                        <a:t>Perceiving that substance use is prevalent at your school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Being committed to school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978531"/>
                  </a:ext>
                </a:extLst>
              </a:tr>
              <a:tr h="370840">
                <a:tc>
                  <a:txBody>
                    <a:bodyPr/>
                    <a:lstStyle/>
                    <a:p>
                      <a:r>
                        <a:rPr lang="en-US" dirty="0"/>
                        <a:t>Knowing adults who use marijuana or other substances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Believing that religion is important and frequently attending religious services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695830"/>
                  </a:ext>
                </a:extLst>
              </a:tr>
              <a:tr h="370840">
                <a:tc>
                  <a:txBody>
                    <a:bodyPr/>
                    <a:lstStyle/>
                    <a:p>
                      <a:r>
                        <a:rPr lang="en-US" dirty="0"/>
                        <a:t>Having a positive attitude toward marijuana use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Participating in two or more extracurricular activities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6671717"/>
                  </a:ext>
                </a:extLst>
              </a:tr>
            </a:tbl>
          </a:graphicData>
        </a:graphic>
      </p:graphicFrame>
    </p:spTree>
    <p:extLst>
      <p:ext uri="{BB962C8B-B14F-4D97-AF65-F5344CB8AC3E}">
        <p14:creationId xmlns:p14="http://schemas.microsoft.com/office/powerpoint/2010/main" val="2465779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83CB33-259C-4D23-B5F9-809AF0AD83BE}"/>
              </a:ext>
            </a:extLst>
          </p:cNvPr>
          <p:cNvSpPr>
            <a:spLocks noGrp="1"/>
          </p:cNvSpPr>
          <p:nvPr>
            <p:ph type="title"/>
          </p:nvPr>
        </p:nvSpPr>
        <p:spPr>
          <a:xfrm>
            <a:off x="489473" y="616773"/>
            <a:ext cx="11277600" cy="678611"/>
          </a:xfrm>
        </p:spPr>
        <p:txBody>
          <a:bodyPr>
            <a:normAutofit/>
          </a:bodyPr>
          <a:lstStyle/>
          <a:p>
            <a:r>
              <a:rPr lang="en-IN" sz="3200" dirty="0">
                <a:solidFill>
                  <a:schemeClr val="tx1"/>
                </a:solidFill>
              </a:rPr>
              <a:t>Antecedents of Drug Use</a:t>
            </a:r>
          </a:p>
        </p:txBody>
      </p:sp>
      <p:sp>
        <p:nvSpPr>
          <p:cNvPr id="9" name="Content Placeholder 8">
            <a:extLst>
              <a:ext uri="{FF2B5EF4-FFF2-40B4-BE49-F238E27FC236}">
                <a16:creationId xmlns:a16="http://schemas.microsoft.com/office/drawing/2014/main" id="{5C0E64F5-C3F0-4959-9EC3-74D3098B5061}"/>
              </a:ext>
            </a:extLst>
          </p:cNvPr>
          <p:cNvSpPr>
            <a:spLocks noGrp="1"/>
          </p:cNvSpPr>
          <p:nvPr>
            <p:ph sz="quarter" idx="14"/>
          </p:nvPr>
        </p:nvSpPr>
        <p:spPr>
          <a:xfrm>
            <a:off x="849854" y="1715304"/>
            <a:ext cx="5892918" cy="4083068"/>
          </a:xfrm>
        </p:spPr>
        <p:txBody>
          <a:bodyPr>
            <a:noAutofit/>
          </a:bodyPr>
          <a:lstStyle/>
          <a:p>
            <a:r>
              <a:rPr lang="en-US" b="1" dirty="0">
                <a:solidFill>
                  <a:srgbClr val="E21A23"/>
                </a:solidFill>
              </a:rPr>
              <a:t>Antecedent - </a:t>
            </a:r>
            <a:r>
              <a:rPr lang="en-US" dirty="0"/>
              <a:t>A variable that occurs before an event such as the initiation of drug use.</a:t>
            </a:r>
          </a:p>
          <a:p>
            <a:pPr lvl="1"/>
            <a:r>
              <a:rPr lang="en-US" b="1" dirty="0"/>
              <a:t>Not necessarily the cause of drug use.</a:t>
            </a:r>
          </a:p>
          <a:p>
            <a:endParaRPr lang="en-US" dirty="0"/>
          </a:p>
          <a:p>
            <a:r>
              <a:rPr lang="en-US" dirty="0"/>
              <a:t>Examples include…</a:t>
            </a:r>
          </a:p>
          <a:p>
            <a:pPr marL="666900" lvl="1" indent="-342900"/>
            <a:r>
              <a:rPr lang="en-US" sz="1800" dirty="0"/>
              <a:t>Aggressiveness.</a:t>
            </a:r>
          </a:p>
          <a:p>
            <a:pPr marL="666900" lvl="1" indent="-342900"/>
            <a:r>
              <a:rPr lang="en-US" sz="1800" dirty="0"/>
              <a:t>Conduct problems.</a:t>
            </a:r>
          </a:p>
          <a:p>
            <a:pPr marL="666900" lvl="1" indent="-342900"/>
            <a:r>
              <a:rPr lang="en-US" sz="1800" dirty="0"/>
              <a:t>Poor academic performance.</a:t>
            </a:r>
          </a:p>
          <a:p>
            <a:pPr marL="666900" lvl="1" indent="-342900"/>
            <a:r>
              <a:rPr lang="en-US" sz="1800" dirty="0"/>
              <a:t>Attachment to a drug-using peer group.</a:t>
            </a:r>
          </a:p>
          <a:p>
            <a:pPr marL="666900" lvl="1" indent="-342900"/>
            <a:r>
              <a:rPr lang="en-US" sz="1800" dirty="0"/>
              <a:t>Parent and community norms that support drug use.</a:t>
            </a:r>
          </a:p>
        </p:txBody>
      </p:sp>
      <p:pic>
        <p:nvPicPr>
          <p:cNvPr id="3" name="Picture Placeholder 2" descr="A photo shows one child is bullying another child by crunching his shirt collar. ">
            <a:extLst>
              <a:ext uri="{FF2B5EF4-FFF2-40B4-BE49-F238E27FC236}">
                <a16:creationId xmlns:a16="http://schemas.microsoft.com/office/drawing/2014/main" id="{6D33F8DB-C0B0-49B6-B73B-A80D229DF3F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29691" b="29691"/>
          <a:stretch/>
        </p:blipFill>
        <p:spPr>
          <a:xfrm>
            <a:off x="6789696" y="2154157"/>
            <a:ext cx="4419600" cy="2703512"/>
          </a:xfrm>
        </p:spPr>
      </p:pic>
    </p:spTree>
    <p:extLst>
      <p:ext uri="{BB962C8B-B14F-4D97-AF65-F5344CB8AC3E}">
        <p14:creationId xmlns:p14="http://schemas.microsoft.com/office/powerpoint/2010/main" val="251449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vs. Protective Factors</a:t>
            </a:r>
          </a:p>
        </p:txBody>
      </p:sp>
      <p:sp>
        <p:nvSpPr>
          <p:cNvPr id="3" name="Content Placeholder 2"/>
          <p:cNvSpPr>
            <a:spLocks noGrp="1"/>
          </p:cNvSpPr>
          <p:nvPr>
            <p:ph idx="1"/>
          </p:nvPr>
        </p:nvSpPr>
        <p:spPr>
          <a:xfrm>
            <a:off x="928593" y="2033142"/>
            <a:ext cx="10334813" cy="3598401"/>
          </a:xfrm>
        </p:spPr>
        <p:txBody>
          <a:bodyPr>
            <a:normAutofit/>
          </a:bodyPr>
          <a:lstStyle/>
          <a:p>
            <a:r>
              <a:rPr lang="en-US" sz="2000" dirty="0"/>
              <a:t>The terms “risk factor” and “protective factor” sound like they connote </a:t>
            </a:r>
            <a:r>
              <a:rPr lang="en-US" sz="2000" b="1" dirty="0"/>
              <a:t>causality</a:t>
            </a:r>
            <a:r>
              <a:rPr lang="en-US" sz="2000" dirty="0"/>
              <a:t>.</a:t>
            </a:r>
          </a:p>
          <a:p>
            <a:pPr lvl="1"/>
            <a:r>
              <a:rPr lang="en-US" sz="1800" dirty="0"/>
              <a:t>But for almost all these factors we cannot say they cause or prevent drug use…we can only say they are </a:t>
            </a:r>
            <a:r>
              <a:rPr lang="en-US" sz="1800" b="1" u="sng" dirty="0"/>
              <a:t>correlates</a:t>
            </a:r>
            <a:r>
              <a:rPr lang="en-US" sz="1800" dirty="0"/>
              <a:t> of drug use.</a:t>
            </a:r>
          </a:p>
          <a:p>
            <a:pPr lvl="2"/>
            <a:r>
              <a:rPr lang="en-US" sz="2000" dirty="0"/>
              <a:t>Being in fights at school is a risk factor for marijuana use… </a:t>
            </a:r>
            <a:br>
              <a:rPr lang="en-US" sz="2000" dirty="0"/>
            </a:br>
            <a:r>
              <a:rPr lang="en-US" sz="2000" b="1" dirty="0"/>
              <a:t>does fighting </a:t>
            </a:r>
            <a:r>
              <a:rPr lang="en-US" sz="2000" b="1" i="1" dirty="0"/>
              <a:t>cause</a:t>
            </a:r>
            <a:r>
              <a:rPr lang="en-US" sz="2000" b="1" dirty="0"/>
              <a:t> marijuana use?</a:t>
            </a:r>
          </a:p>
          <a:p>
            <a:endParaRPr lang="en-US" sz="2000" b="1" dirty="0"/>
          </a:p>
          <a:p>
            <a:pPr marL="0" indent="0" algn="ctr">
              <a:buNone/>
            </a:pPr>
            <a:r>
              <a:rPr lang="en-US" sz="2000" b="1" dirty="0">
                <a:solidFill>
                  <a:srgbClr val="7030A0"/>
                </a:solidFill>
              </a:rPr>
              <a:t>What are the three possible </a:t>
            </a:r>
            <a:r>
              <a:rPr lang="en-US" sz="2000" b="1" u="sng" dirty="0">
                <a:solidFill>
                  <a:srgbClr val="7030A0"/>
                </a:solidFill>
              </a:rPr>
              <a:t>causal relationships</a:t>
            </a:r>
            <a:r>
              <a:rPr lang="en-US" sz="2000" b="1" dirty="0">
                <a:solidFill>
                  <a:srgbClr val="7030A0"/>
                </a:solidFill>
              </a:rPr>
              <a:t> when two variables are correlated?</a:t>
            </a:r>
          </a:p>
          <a:p>
            <a:pPr lvl="1"/>
            <a:endParaRPr lang="en-US" dirty="0"/>
          </a:p>
        </p:txBody>
      </p:sp>
    </p:spTree>
    <p:extLst>
      <p:ext uri="{BB962C8B-B14F-4D97-AF65-F5344CB8AC3E}">
        <p14:creationId xmlns:p14="http://schemas.microsoft.com/office/powerpoint/2010/main" val="227023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3A5F-AABB-2EDF-A68F-8167AE7D830E}"/>
              </a:ext>
            </a:extLst>
          </p:cNvPr>
          <p:cNvSpPr>
            <a:spLocks noGrp="1"/>
          </p:cNvSpPr>
          <p:nvPr>
            <p:ph type="title"/>
          </p:nvPr>
        </p:nvSpPr>
        <p:spPr/>
        <p:txBody>
          <a:bodyPr/>
          <a:lstStyle/>
          <a:p>
            <a:endParaRPr lang="en-US"/>
          </a:p>
        </p:txBody>
      </p:sp>
      <p:pic>
        <p:nvPicPr>
          <p:cNvPr id="4" name="Content Placeholder 4" descr="A diagram of a comparison between a b and b&#10;&#10;Description automatically generated with medium confidence">
            <a:extLst>
              <a:ext uri="{FF2B5EF4-FFF2-40B4-BE49-F238E27FC236}">
                <a16:creationId xmlns:a16="http://schemas.microsoft.com/office/drawing/2014/main" id="{94036BC6-FFD8-A6B0-A88F-F3E0ABAF750B}"/>
              </a:ext>
            </a:extLst>
          </p:cNvPr>
          <p:cNvPicPr>
            <a:picLocks noChangeAspect="1"/>
          </p:cNvPicPr>
          <p:nvPr/>
        </p:nvPicPr>
        <p:blipFill rotWithShape="1">
          <a:blip r:embed="rId2">
            <a:extLst>
              <a:ext uri="{28A0092B-C50C-407E-A947-70E740481C1C}">
                <a14:useLocalDpi xmlns:a14="http://schemas.microsoft.com/office/drawing/2010/main" val="0"/>
              </a:ext>
            </a:extLst>
          </a:blip>
          <a:srcRect b="56865"/>
          <a:stretch/>
        </p:blipFill>
        <p:spPr>
          <a:xfrm>
            <a:off x="2001816" y="2224478"/>
            <a:ext cx="4997580" cy="2160269"/>
          </a:xfrm>
          <a:prstGeom prst="rect">
            <a:avLst/>
          </a:prstGeom>
        </p:spPr>
      </p:pic>
      <p:pic>
        <p:nvPicPr>
          <p:cNvPr id="5" name="Content Placeholder 4" descr="A diagram of a comparison between a b and b&#10;&#10;Description automatically generated with medium confidence">
            <a:extLst>
              <a:ext uri="{FF2B5EF4-FFF2-40B4-BE49-F238E27FC236}">
                <a16:creationId xmlns:a16="http://schemas.microsoft.com/office/drawing/2014/main" id="{823456B2-DE0E-F288-4E0E-AA03A8B40759}"/>
              </a:ext>
            </a:extLst>
          </p:cNvPr>
          <p:cNvPicPr>
            <a:picLocks noChangeAspect="1"/>
          </p:cNvPicPr>
          <p:nvPr/>
        </p:nvPicPr>
        <p:blipFill rotWithShape="1">
          <a:blip r:embed="rId2">
            <a:extLst>
              <a:ext uri="{28A0092B-C50C-407E-A947-70E740481C1C}">
                <a14:useLocalDpi xmlns:a14="http://schemas.microsoft.com/office/drawing/2010/main" val="0"/>
              </a:ext>
            </a:extLst>
          </a:blip>
          <a:srcRect t="42172" r="49813"/>
          <a:stretch/>
        </p:blipFill>
        <p:spPr>
          <a:xfrm>
            <a:off x="7267836" y="2844302"/>
            <a:ext cx="2733662" cy="2956523"/>
          </a:xfrm>
          <a:prstGeom prst="rect">
            <a:avLst/>
          </a:prstGeom>
        </p:spPr>
      </p:pic>
    </p:spTree>
    <p:extLst>
      <p:ext uri="{BB962C8B-B14F-4D97-AF65-F5344CB8AC3E}">
        <p14:creationId xmlns:p14="http://schemas.microsoft.com/office/powerpoint/2010/main" val="1796481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429C-3C5E-4A37-9DB4-A2AEFB0C41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BA3FB7-CE72-44B1-ACAE-08108E5BE7E1}"/>
              </a:ext>
            </a:extLst>
          </p:cNvPr>
          <p:cNvSpPr>
            <a:spLocks noGrp="1"/>
          </p:cNvSpPr>
          <p:nvPr>
            <p:ph idx="1"/>
          </p:nvPr>
        </p:nvSpPr>
        <p:spPr>
          <a:xfrm>
            <a:off x="774830" y="2029890"/>
            <a:ext cx="9370655" cy="3425338"/>
          </a:xfrm>
        </p:spPr>
        <p:txBody>
          <a:bodyPr>
            <a:normAutofit/>
          </a:bodyPr>
          <a:lstStyle/>
          <a:p>
            <a:r>
              <a:rPr lang="en-US" sz="2400" dirty="0"/>
              <a:t>Three possible causal relations that can explain correlation.</a:t>
            </a:r>
          </a:p>
          <a:p>
            <a:pPr lvl="1"/>
            <a:r>
              <a:rPr lang="en-US" sz="2000" dirty="0"/>
              <a:t>1) Fighting causes marijuana use.</a:t>
            </a:r>
          </a:p>
          <a:p>
            <a:pPr lvl="1"/>
            <a:r>
              <a:rPr lang="en-US" sz="2000" dirty="0"/>
              <a:t>2) Marijuana use causes fighting.</a:t>
            </a:r>
          </a:p>
          <a:p>
            <a:pPr lvl="1"/>
            <a:r>
              <a:rPr lang="en-US" sz="2000" dirty="0"/>
              <a:t>3) A third variable causes both fighting and marijuana use.</a:t>
            </a:r>
          </a:p>
          <a:p>
            <a:pPr lvl="2"/>
            <a:r>
              <a:rPr lang="en-US" sz="1800" dirty="0"/>
              <a:t>What other ‘3</a:t>
            </a:r>
            <a:r>
              <a:rPr lang="en-US" sz="1800" baseline="30000" dirty="0"/>
              <a:t>rd</a:t>
            </a:r>
            <a:r>
              <a:rPr lang="en-US" sz="1800" dirty="0"/>
              <a:t>’ variables might there be? </a:t>
            </a:r>
          </a:p>
        </p:txBody>
      </p:sp>
    </p:spTree>
    <p:extLst>
      <p:ext uri="{BB962C8B-B14F-4D97-AF65-F5344CB8AC3E}">
        <p14:creationId xmlns:p14="http://schemas.microsoft.com/office/powerpoint/2010/main" val="102900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6878D8-9D9D-4145-8652-48D6762EB9F4}"/>
              </a:ext>
            </a:extLst>
          </p:cNvPr>
          <p:cNvSpPr>
            <a:spLocks noGrp="1"/>
          </p:cNvSpPr>
          <p:nvPr>
            <p:ph type="title"/>
          </p:nvPr>
        </p:nvSpPr>
        <p:spPr>
          <a:xfrm>
            <a:off x="995083" y="745864"/>
            <a:ext cx="2565699" cy="1771425"/>
          </a:xfrm>
        </p:spPr>
        <p:txBody>
          <a:bodyPr/>
          <a:lstStyle/>
          <a:p>
            <a:r>
              <a:rPr lang="en-IN" dirty="0">
                <a:solidFill>
                  <a:schemeClr val="tx1"/>
                </a:solidFill>
              </a:rPr>
              <a:t>Influences on Drug Use</a:t>
            </a:r>
          </a:p>
        </p:txBody>
      </p:sp>
      <p:pic>
        <p:nvPicPr>
          <p:cNvPr id="3" name="Picture Placeholder 2" descr="An illustration shows the influences on drug use. ">
            <a:extLst>
              <a:ext uri="{FF2B5EF4-FFF2-40B4-BE49-F238E27FC236}">
                <a16:creationId xmlns:a16="http://schemas.microsoft.com/office/drawing/2014/main" id="{337E1E5B-D004-41BD-AB2D-E75079F7DE4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9" t="6743" r="249" b="7632"/>
          <a:stretch/>
        </p:blipFill>
        <p:spPr>
          <a:xfrm>
            <a:off x="3829725" y="0"/>
            <a:ext cx="7915835" cy="6858000"/>
          </a:xfrm>
        </p:spPr>
      </p:pic>
    </p:spTree>
    <p:extLst>
      <p:ext uri="{BB962C8B-B14F-4D97-AF65-F5344CB8AC3E}">
        <p14:creationId xmlns:p14="http://schemas.microsoft.com/office/powerpoint/2010/main" val="128520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B8B3-4A0D-2B21-38D5-CB704F92B62B}"/>
              </a:ext>
            </a:extLst>
          </p:cNvPr>
          <p:cNvSpPr>
            <a:spLocks noGrp="1"/>
          </p:cNvSpPr>
          <p:nvPr>
            <p:ph type="title"/>
          </p:nvPr>
        </p:nvSpPr>
        <p:spPr>
          <a:xfrm>
            <a:off x="446183" y="576852"/>
            <a:ext cx="11277600" cy="678611"/>
          </a:xfrm>
        </p:spPr>
        <p:txBody>
          <a:bodyPr>
            <a:normAutofit/>
          </a:bodyPr>
          <a:lstStyle/>
          <a:p>
            <a:r>
              <a:rPr lang="en-US" sz="3200" dirty="0">
                <a:solidFill>
                  <a:schemeClr val="tx1"/>
                </a:solidFill>
              </a:rPr>
              <a:t>Key Terms - Types of Drug Taking behavior</a:t>
            </a:r>
          </a:p>
        </p:txBody>
      </p:sp>
      <p:sp>
        <p:nvSpPr>
          <p:cNvPr id="3" name="Content Placeholder 2">
            <a:extLst>
              <a:ext uri="{FF2B5EF4-FFF2-40B4-BE49-F238E27FC236}">
                <a16:creationId xmlns:a16="http://schemas.microsoft.com/office/drawing/2014/main" id="{AE806D3F-F018-3518-4959-9183222E084D}"/>
              </a:ext>
            </a:extLst>
          </p:cNvPr>
          <p:cNvSpPr>
            <a:spLocks noGrp="1"/>
          </p:cNvSpPr>
          <p:nvPr>
            <p:ph sz="quarter" idx="11"/>
          </p:nvPr>
        </p:nvSpPr>
        <p:spPr>
          <a:xfrm>
            <a:off x="554019" y="1190649"/>
            <a:ext cx="11171817" cy="5066932"/>
          </a:xfrm>
        </p:spPr>
        <p:txBody>
          <a:bodyPr>
            <a:normAutofit/>
          </a:bodyPr>
          <a:lstStyle/>
          <a:p>
            <a:endParaRPr lang="en-US" sz="900" dirty="0"/>
          </a:p>
          <a:p>
            <a:r>
              <a:rPr lang="en-US" b="1" dirty="0">
                <a:solidFill>
                  <a:srgbClr val="E21A23"/>
                </a:solidFill>
              </a:rPr>
              <a:t>Drug Use</a:t>
            </a:r>
          </a:p>
          <a:p>
            <a:r>
              <a:rPr lang="en-US" b="1" dirty="0">
                <a:solidFill>
                  <a:srgbClr val="E21A23"/>
                </a:solidFill>
              </a:rPr>
              <a:t>Drug misuse - </a:t>
            </a:r>
            <a:r>
              <a:rPr lang="en-US" dirty="0"/>
              <a:t>Use of drugs in greater amounts than, or for purposes other than, those prescribed (use of drug in way other than intended)</a:t>
            </a:r>
            <a:endParaRPr lang="en-US" sz="1000" dirty="0"/>
          </a:p>
          <a:p>
            <a:pPr lvl="1"/>
            <a:r>
              <a:rPr lang="en-US" sz="1800" dirty="0"/>
              <a:t>Textbook discusses “</a:t>
            </a:r>
            <a:r>
              <a:rPr lang="en-US" sz="1800" b="1" dirty="0">
                <a:solidFill>
                  <a:srgbClr val="E21A23"/>
                </a:solidFill>
              </a:rPr>
              <a:t>Deviant drug use</a:t>
            </a:r>
            <a:r>
              <a:rPr lang="en-US" sz="1800" dirty="0">
                <a:solidFill>
                  <a:schemeClr val="tx1"/>
                </a:solidFill>
              </a:rPr>
              <a:t>” - </a:t>
            </a:r>
            <a:r>
              <a:rPr lang="en-US" sz="1800" dirty="0"/>
              <a:t>Drug use that is not common within a social group </a:t>
            </a:r>
            <a:r>
              <a:rPr lang="en-US" sz="1800" i="1" dirty="0"/>
              <a:t>and</a:t>
            </a:r>
            <a:r>
              <a:rPr lang="en-US" sz="1800" dirty="0"/>
              <a:t> that is disapproved of by the majority. </a:t>
            </a:r>
          </a:p>
          <a:p>
            <a:r>
              <a:rPr lang="en-US" b="1" dirty="0">
                <a:solidFill>
                  <a:srgbClr val="FF0000"/>
                </a:solidFill>
              </a:rPr>
              <a:t>Drug Abuse</a:t>
            </a:r>
            <a:r>
              <a:rPr lang="en-US" b="1" dirty="0">
                <a:solidFill>
                  <a:schemeClr val="tx1"/>
                </a:solidFill>
              </a:rPr>
              <a:t>, Substance Addiction, Drug Dependence… </a:t>
            </a:r>
          </a:p>
          <a:p>
            <a:pPr lvl="1"/>
            <a:r>
              <a:rPr lang="en-US" sz="1800" dirty="0"/>
              <a:t>Refers to cases in which people have struggled to control substance use and have suffered serious negative consequences from that use.</a:t>
            </a:r>
          </a:p>
          <a:p>
            <a:pPr lvl="3"/>
            <a:r>
              <a:rPr lang="en-US" sz="1600" dirty="0"/>
              <a:t>Have all been used interchangeably (*the term “drug abuse” is falling out of favor)</a:t>
            </a:r>
          </a:p>
          <a:p>
            <a:r>
              <a:rPr lang="en-US" b="1" dirty="0">
                <a:solidFill>
                  <a:srgbClr val="FF0000"/>
                </a:solidFill>
              </a:rPr>
              <a:t>Substance Use Disorder </a:t>
            </a:r>
            <a:r>
              <a:rPr lang="en-US" b="1" dirty="0"/>
              <a:t>is technical term for diagnosis</a:t>
            </a:r>
          </a:p>
          <a:p>
            <a:pPr lvl="1"/>
            <a:r>
              <a:rPr lang="en-US" sz="1800" dirty="0"/>
              <a:t>Drug use that causes problems (physical, psychological, social, legal, etc.) in person’s life</a:t>
            </a:r>
          </a:p>
          <a:p>
            <a:pPr lvl="3"/>
            <a:r>
              <a:rPr lang="en-US" sz="1600" dirty="0"/>
              <a:t>Continued use despite these negative consequences</a:t>
            </a:r>
          </a:p>
        </p:txBody>
      </p:sp>
    </p:spTree>
    <p:extLst>
      <p:ext uri="{BB962C8B-B14F-4D97-AF65-F5344CB8AC3E}">
        <p14:creationId xmlns:p14="http://schemas.microsoft.com/office/powerpoint/2010/main" val="265559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E594-81FB-68DE-B48A-AA8D4A6B7F2C}"/>
              </a:ext>
            </a:extLst>
          </p:cNvPr>
          <p:cNvSpPr>
            <a:spLocks noGrp="1"/>
          </p:cNvSpPr>
          <p:nvPr>
            <p:ph type="title"/>
          </p:nvPr>
        </p:nvSpPr>
        <p:spPr/>
        <p:txBody>
          <a:bodyPr/>
          <a:lstStyle/>
          <a:p>
            <a:r>
              <a:rPr lang="en-US" dirty="0"/>
              <a:t>Drug Public Service Announcements</a:t>
            </a:r>
          </a:p>
        </p:txBody>
      </p:sp>
      <p:sp>
        <p:nvSpPr>
          <p:cNvPr id="3" name="Content Placeholder 2">
            <a:extLst>
              <a:ext uri="{FF2B5EF4-FFF2-40B4-BE49-F238E27FC236}">
                <a16:creationId xmlns:a16="http://schemas.microsoft.com/office/drawing/2014/main" id="{C231EA15-7323-0E06-A5E8-86698B4E5889}"/>
              </a:ext>
            </a:extLst>
          </p:cNvPr>
          <p:cNvSpPr>
            <a:spLocks noGrp="1"/>
          </p:cNvSpPr>
          <p:nvPr>
            <p:ph idx="1"/>
          </p:nvPr>
        </p:nvSpPr>
        <p:spPr>
          <a:xfrm>
            <a:off x="806825" y="1997616"/>
            <a:ext cx="10639312" cy="2918629"/>
          </a:xfrm>
        </p:spPr>
        <p:txBody>
          <a:bodyPr>
            <a:normAutofit/>
          </a:bodyPr>
          <a:lstStyle/>
          <a:p>
            <a:r>
              <a:rPr lang="en-US" dirty="0"/>
              <a:t>Are drug PSAs (public service announcements) a protective factor against drug use?</a:t>
            </a:r>
          </a:p>
          <a:p>
            <a:pPr lvl="1"/>
            <a:r>
              <a:rPr lang="en-US" dirty="0">
                <a:hlinkClick r:id="" action="ppaction://noaction"/>
              </a:rPr>
              <a:t>https://www.youtube.com/watch?v=GOnENVylxPI</a:t>
            </a:r>
            <a:endParaRPr lang="en-US" dirty="0"/>
          </a:p>
          <a:p>
            <a:pPr lvl="1"/>
            <a:r>
              <a:rPr lang="en-US" dirty="0">
                <a:hlinkClick r:id="rId2"/>
              </a:rPr>
              <a:t>https://www.youtube.com/watch?v=iE7ukc7MV-k</a:t>
            </a:r>
            <a:endParaRPr lang="en-US" dirty="0"/>
          </a:p>
        </p:txBody>
      </p:sp>
      <p:pic>
        <p:nvPicPr>
          <p:cNvPr id="4" name="Picture 3">
            <a:extLst>
              <a:ext uri="{FF2B5EF4-FFF2-40B4-BE49-F238E27FC236}">
                <a16:creationId xmlns:a16="http://schemas.microsoft.com/office/drawing/2014/main" id="{45AC6817-BD7E-11FB-1A25-4116A44DB3FA}"/>
              </a:ext>
            </a:extLst>
          </p:cNvPr>
          <p:cNvPicPr>
            <a:picLocks noChangeAspect="1"/>
          </p:cNvPicPr>
          <p:nvPr/>
        </p:nvPicPr>
        <p:blipFill rotWithShape="1">
          <a:blip r:embed="rId3"/>
          <a:srcRect t="10252" b="79508"/>
          <a:stretch/>
        </p:blipFill>
        <p:spPr>
          <a:xfrm>
            <a:off x="785308" y="4980791"/>
            <a:ext cx="12192000" cy="710006"/>
          </a:xfrm>
          <a:prstGeom prst="rect">
            <a:avLst/>
          </a:prstGeom>
        </p:spPr>
      </p:pic>
    </p:spTree>
    <p:extLst>
      <p:ext uri="{BB962C8B-B14F-4D97-AF65-F5344CB8AC3E}">
        <p14:creationId xmlns:p14="http://schemas.microsoft.com/office/powerpoint/2010/main" val="2475730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FCE45-D742-F4AC-E4D5-4C7DBF7E9592}"/>
              </a:ext>
            </a:extLst>
          </p:cNvPr>
          <p:cNvPicPr>
            <a:picLocks noChangeAspect="1"/>
          </p:cNvPicPr>
          <p:nvPr/>
        </p:nvPicPr>
        <p:blipFill rotWithShape="1">
          <a:blip r:embed="rId2"/>
          <a:srcRect l="26735" t="33212" r="1706"/>
          <a:stretch/>
        </p:blipFill>
        <p:spPr>
          <a:xfrm>
            <a:off x="1985704" y="1162612"/>
            <a:ext cx="8724453" cy="4631167"/>
          </a:xfrm>
          <a:prstGeom prst="rect">
            <a:avLst/>
          </a:prstGeom>
        </p:spPr>
      </p:pic>
    </p:spTree>
    <p:extLst>
      <p:ext uri="{BB962C8B-B14F-4D97-AF65-F5344CB8AC3E}">
        <p14:creationId xmlns:p14="http://schemas.microsoft.com/office/powerpoint/2010/main" val="122511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853" t="34144" r="3067"/>
          <a:stretch/>
        </p:blipFill>
        <p:spPr>
          <a:xfrm>
            <a:off x="2119256" y="1183341"/>
            <a:ext cx="8300312" cy="4566621"/>
          </a:xfrm>
          <a:prstGeom prst="rect">
            <a:avLst/>
          </a:prstGeom>
        </p:spPr>
      </p:pic>
    </p:spTree>
    <p:extLst>
      <p:ext uri="{BB962C8B-B14F-4D97-AF65-F5344CB8AC3E}">
        <p14:creationId xmlns:p14="http://schemas.microsoft.com/office/powerpoint/2010/main" val="598134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DE8E60-21B3-4782-9F2D-C13C7D799056}"/>
              </a:ext>
            </a:extLst>
          </p:cNvPr>
          <p:cNvSpPr>
            <a:spLocks noGrp="1"/>
          </p:cNvSpPr>
          <p:nvPr>
            <p:ph type="title"/>
          </p:nvPr>
        </p:nvSpPr>
        <p:spPr>
          <a:xfrm>
            <a:off x="510988" y="584499"/>
            <a:ext cx="11277600" cy="678611"/>
          </a:xfrm>
        </p:spPr>
        <p:txBody>
          <a:bodyPr>
            <a:normAutofit/>
          </a:bodyPr>
          <a:lstStyle/>
          <a:p>
            <a:r>
              <a:rPr lang="en-IN" sz="3200" dirty="0">
                <a:solidFill>
                  <a:schemeClr val="tx1"/>
                </a:solidFill>
              </a:rPr>
              <a:t>Extent of Drug Use</a:t>
            </a:r>
          </a:p>
        </p:txBody>
      </p:sp>
      <p:sp>
        <p:nvSpPr>
          <p:cNvPr id="7" name="Content Placeholder 6">
            <a:extLst>
              <a:ext uri="{FF2B5EF4-FFF2-40B4-BE49-F238E27FC236}">
                <a16:creationId xmlns:a16="http://schemas.microsoft.com/office/drawing/2014/main" id="{452489DA-3303-4E92-BF34-81BA5A43FF2F}"/>
              </a:ext>
            </a:extLst>
          </p:cNvPr>
          <p:cNvSpPr>
            <a:spLocks noGrp="1"/>
          </p:cNvSpPr>
          <p:nvPr>
            <p:ph sz="quarter" idx="11"/>
          </p:nvPr>
        </p:nvSpPr>
        <p:spPr>
          <a:xfrm>
            <a:off x="626878" y="1865684"/>
            <a:ext cx="11035552" cy="3197955"/>
          </a:xfrm>
        </p:spPr>
        <p:txBody>
          <a:bodyPr>
            <a:noAutofit/>
          </a:bodyPr>
          <a:lstStyle/>
          <a:p>
            <a:pPr marL="0" indent="0" algn="ctr">
              <a:buNone/>
            </a:pPr>
            <a:endParaRPr lang="en-US" sz="2400" i="1" dirty="0"/>
          </a:p>
          <a:p>
            <a:r>
              <a:rPr lang="en-US" sz="2000" dirty="0"/>
              <a:t>Be careful of media reports! </a:t>
            </a:r>
          </a:p>
          <a:p>
            <a:pPr lvl="1"/>
            <a:r>
              <a:rPr lang="en-US" sz="1800" u="sng" dirty="0"/>
              <a:t>Anecdotes</a:t>
            </a:r>
            <a:r>
              <a:rPr lang="en-US" sz="1800" dirty="0"/>
              <a:t> vs. </a:t>
            </a:r>
            <a:r>
              <a:rPr lang="en-US" sz="1800" u="sng" dirty="0"/>
              <a:t>Empirical Data</a:t>
            </a:r>
          </a:p>
          <a:p>
            <a:endParaRPr lang="en-US" sz="2000" dirty="0"/>
          </a:p>
          <a:p>
            <a:pPr lvl="1"/>
            <a:r>
              <a:rPr lang="en-US" sz="1800" dirty="0"/>
              <a:t>Can you overdose on fentanyl just by touching it or being near it?</a:t>
            </a:r>
          </a:p>
          <a:p>
            <a:pPr lvl="3"/>
            <a:r>
              <a:rPr lang="en-US" sz="2000" dirty="0">
                <a:hlinkClick r:id="rId3"/>
              </a:rPr>
              <a:t>https://www.youtube.com/watch?v=2TkBKCEecuQ&amp;ab_channel=ABC10News</a:t>
            </a:r>
            <a:endParaRPr lang="en-US" sz="2000" dirty="0">
              <a:hlinkClick r:id="" action="ppaction://noaction"/>
            </a:endParaRPr>
          </a:p>
          <a:p>
            <a:pPr lvl="3"/>
            <a:r>
              <a:rPr lang="en-US" sz="2000" dirty="0">
                <a:hlinkClick r:id="rId4"/>
              </a:rPr>
              <a:t>https://www.youtube.com/watch?v=iPD8v5fewo0&amp;ab_channel=ABC10News</a:t>
            </a:r>
            <a:endParaRPr lang="en-US" sz="2000" dirty="0"/>
          </a:p>
          <a:p>
            <a:pPr lvl="3"/>
            <a:endParaRPr lang="en-US" sz="2000" dirty="0"/>
          </a:p>
          <a:p>
            <a:pPr lvl="1"/>
            <a:endParaRPr lang="en-US" sz="1800" dirty="0"/>
          </a:p>
        </p:txBody>
      </p:sp>
    </p:spTree>
    <p:extLst>
      <p:ext uri="{BB962C8B-B14F-4D97-AF65-F5344CB8AC3E}">
        <p14:creationId xmlns:p14="http://schemas.microsoft.com/office/powerpoint/2010/main" val="1718726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571E2-B134-43BD-888E-0E917B8BF178}"/>
              </a:ext>
            </a:extLst>
          </p:cNvPr>
          <p:cNvPicPr>
            <a:picLocks noChangeAspect="1"/>
          </p:cNvPicPr>
          <p:nvPr/>
        </p:nvPicPr>
        <p:blipFill rotWithShape="1">
          <a:blip r:embed="rId3"/>
          <a:srcRect l="8930" t="10889" r="30951"/>
          <a:stretch/>
        </p:blipFill>
        <p:spPr>
          <a:xfrm>
            <a:off x="4299376" y="204395"/>
            <a:ext cx="7892624" cy="6653605"/>
          </a:xfrm>
          <a:prstGeom prst="rect">
            <a:avLst/>
          </a:prstGeom>
        </p:spPr>
      </p:pic>
      <p:sp>
        <p:nvSpPr>
          <p:cNvPr id="4" name="TextBox 3">
            <a:extLst>
              <a:ext uri="{FF2B5EF4-FFF2-40B4-BE49-F238E27FC236}">
                <a16:creationId xmlns:a16="http://schemas.microsoft.com/office/drawing/2014/main" id="{F30D486E-537F-3E10-F8E4-D75E2E6918BF}"/>
              </a:ext>
            </a:extLst>
          </p:cNvPr>
          <p:cNvSpPr txBox="1"/>
          <p:nvPr/>
        </p:nvSpPr>
        <p:spPr>
          <a:xfrm>
            <a:off x="317665" y="1517648"/>
            <a:ext cx="2912423" cy="3139321"/>
          </a:xfrm>
          <a:prstGeom prst="rect">
            <a:avLst/>
          </a:prstGeom>
          <a:noFill/>
        </p:spPr>
        <p:txBody>
          <a:bodyPr wrap="square">
            <a:spAutoFit/>
          </a:bodyPr>
          <a:lstStyle/>
          <a:p>
            <a:r>
              <a:rPr lang="en-US" dirty="0"/>
              <a:t>https://www.cambridge.org/core/journals/prehospital-and-disaster-medicine/article/accidental-occupational-exposure-to-a-large-volume-of-liquid-fentanyl-on-a-compromised-skin-barrier-with-no-resultant-effect/1D102C667E98D303AA494FD7136DAEAE</a:t>
            </a:r>
          </a:p>
        </p:txBody>
      </p:sp>
      <p:pic>
        <p:nvPicPr>
          <p:cNvPr id="6" name="Picture 5" descr="A hand with a black arrow on it&#10;&#10;Description automatically generated">
            <a:extLst>
              <a:ext uri="{FF2B5EF4-FFF2-40B4-BE49-F238E27FC236}">
                <a16:creationId xmlns:a16="http://schemas.microsoft.com/office/drawing/2014/main" id="{223A2225-4588-8139-906E-B768DEDBF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43" y="3421640"/>
            <a:ext cx="2415412" cy="3283960"/>
          </a:xfrm>
          <a:prstGeom prst="rect">
            <a:avLst/>
          </a:prstGeom>
        </p:spPr>
      </p:pic>
    </p:spTree>
    <p:extLst>
      <p:ext uri="{BB962C8B-B14F-4D97-AF65-F5344CB8AC3E}">
        <p14:creationId xmlns:p14="http://schemas.microsoft.com/office/powerpoint/2010/main" val="2143144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59C8C0-F716-4EEF-A7F1-ADFFBC6931CA}"/>
              </a:ext>
            </a:extLst>
          </p:cNvPr>
          <p:cNvSpPr>
            <a:spLocks noGrp="1"/>
          </p:cNvSpPr>
          <p:nvPr>
            <p:ph type="title"/>
          </p:nvPr>
        </p:nvSpPr>
        <p:spPr>
          <a:xfrm>
            <a:off x="415269" y="587434"/>
            <a:ext cx="11277600" cy="678611"/>
          </a:xfrm>
        </p:spPr>
        <p:txBody>
          <a:bodyPr>
            <a:normAutofit/>
          </a:bodyPr>
          <a:lstStyle/>
          <a:p>
            <a:r>
              <a:rPr lang="en-IN" sz="2800" dirty="0">
                <a:solidFill>
                  <a:schemeClr val="tx1"/>
                </a:solidFill>
              </a:rPr>
              <a:t>Key terms - Drug-Related Toxicity</a:t>
            </a:r>
          </a:p>
        </p:txBody>
      </p:sp>
      <p:sp>
        <p:nvSpPr>
          <p:cNvPr id="7" name="Content Placeholder 6">
            <a:extLst>
              <a:ext uri="{FF2B5EF4-FFF2-40B4-BE49-F238E27FC236}">
                <a16:creationId xmlns:a16="http://schemas.microsoft.com/office/drawing/2014/main" id="{709355CB-A665-4C52-A353-EF59126987CD}"/>
              </a:ext>
            </a:extLst>
          </p:cNvPr>
          <p:cNvSpPr>
            <a:spLocks noGrp="1"/>
          </p:cNvSpPr>
          <p:nvPr>
            <p:ph sz="quarter" idx="11"/>
          </p:nvPr>
        </p:nvSpPr>
        <p:spPr>
          <a:xfrm>
            <a:off x="510989" y="1652155"/>
            <a:ext cx="11277600" cy="4843672"/>
          </a:xfrm>
        </p:spPr>
        <p:txBody>
          <a:bodyPr>
            <a:normAutofit/>
          </a:bodyPr>
          <a:lstStyle/>
          <a:p>
            <a:r>
              <a:rPr lang="en-US" sz="2000" b="1" dirty="0">
                <a:solidFill>
                  <a:srgbClr val="E21A23"/>
                </a:solidFill>
              </a:rPr>
              <a:t>Toxic</a:t>
            </a:r>
            <a:r>
              <a:rPr lang="en-US" sz="2000" dirty="0"/>
              <a:t> - poisonous, deadly, or dangerous.</a:t>
            </a:r>
          </a:p>
          <a:p>
            <a:pPr lvl="1"/>
            <a:r>
              <a:rPr lang="en-US" sz="1800" dirty="0">
                <a:solidFill>
                  <a:schemeClr val="tx1"/>
                </a:solidFill>
              </a:rPr>
              <a:t>potentially different connotations for the word ‘toxic’: Physiological vs. behavioral.</a:t>
            </a:r>
          </a:p>
          <a:p>
            <a:pPr lvl="2"/>
            <a:r>
              <a:rPr lang="en-US" b="1" dirty="0">
                <a:solidFill>
                  <a:schemeClr val="tx1"/>
                </a:solidFill>
              </a:rPr>
              <a:t>Specific toxicities</a:t>
            </a:r>
            <a:r>
              <a:rPr lang="en-US" dirty="0">
                <a:solidFill>
                  <a:schemeClr val="tx1"/>
                </a:solidFill>
              </a:rPr>
              <a:t> - </a:t>
            </a:r>
            <a:r>
              <a:rPr lang="en-US" u="sng" dirty="0">
                <a:solidFill>
                  <a:schemeClr val="tx1"/>
                </a:solidFill>
              </a:rPr>
              <a:t>not due to the action of the drug itself, </a:t>
            </a:r>
            <a:r>
              <a:rPr lang="en-US" dirty="0">
                <a:solidFill>
                  <a:schemeClr val="tx1"/>
                </a:solidFill>
              </a:rPr>
              <a:t>such as blood-</a:t>
            </a:r>
            <a:r>
              <a:rPr lang="en-US" dirty="0" err="1">
                <a:solidFill>
                  <a:schemeClr val="tx1"/>
                </a:solidFill>
              </a:rPr>
              <a:t>bourne</a:t>
            </a:r>
            <a:r>
              <a:rPr lang="en-US" dirty="0">
                <a:solidFill>
                  <a:schemeClr val="tx1"/>
                </a:solidFill>
              </a:rPr>
              <a:t> diseases and the life-threatening liver infections, hepatitis B and hepatitis C, for those who inject drugs.</a:t>
            </a:r>
          </a:p>
          <a:p>
            <a:pPr lvl="3"/>
            <a:endParaRPr lang="en-US" dirty="0"/>
          </a:p>
          <a:p>
            <a:pPr>
              <a:buClr>
                <a:schemeClr val="tx1"/>
              </a:buClr>
            </a:pPr>
            <a:r>
              <a:rPr lang="en-US" b="1" dirty="0">
                <a:solidFill>
                  <a:srgbClr val="E21A23"/>
                </a:solidFill>
              </a:rPr>
              <a:t>Acute</a:t>
            </a:r>
            <a:r>
              <a:rPr lang="en-US" dirty="0"/>
              <a:t> versus </a:t>
            </a:r>
            <a:r>
              <a:rPr lang="en-US" b="1" dirty="0">
                <a:solidFill>
                  <a:srgbClr val="E21A23"/>
                </a:solidFill>
              </a:rPr>
              <a:t>chronic</a:t>
            </a:r>
            <a:r>
              <a:rPr lang="en-US" dirty="0"/>
              <a:t> toxicity.</a:t>
            </a:r>
          </a:p>
          <a:p>
            <a:pPr lvl="2"/>
            <a:r>
              <a:rPr lang="en-IN" sz="1600" b="1" dirty="0">
                <a:solidFill>
                  <a:srgbClr val="625D9C"/>
                </a:solidFill>
              </a:rPr>
              <a:t>Acute – effects after a single administration</a:t>
            </a:r>
            <a:endParaRPr lang="en-IN" sz="1600" dirty="0"/>
          </a:p>
          <a:p>
            <a:pPr lvl="3"/>
            <a:r>
              <a:rPr lang="en-IN" sz="1600" dirty="0"/>
              <a:t>Prescription painkiller overdose can slow the respiration rate to dangerously low levels.</a:t>
            </a:r>
          </a:p>
          <a:p>
            <a:pPr lvl="3"/>
            <a:r>
              <a:rPr lang="en-IN" sz="1600" dirty="0"/>
              <a:t>Behavioural impairment due to drug intoxication.</a:t>
            </a:r>
          </a:p>
          <a:p>
            <a:pPr lvl="2"/>
            <a:r>
              <a:rPr lang="en-IN" sz="1600" b="1" dirty="0">
                <a:solidFill>
                  <a:srgbClr val="625D9C"/>
                </a:solidFill>
              </a:rPr>
              <a:t>Chronic – effects due to long-term exposure of the drug</a:t>
            </a:r>
            <a:endParaRPr lang="en-IN" sz="1600" dirty="0"/>
          </a:p>
          <a:p>
            <a:pPr lvl="3"/>
            <a:r>
              <a:rPr lang="en-IN" sz="1600" dirty="0"/>
              <a:t>High blood pressure.</a:t>
            </a:r>
          </a:p>
          <a:p>
            <a:pPr lvl="3"/>
            <a:r>
              <a:rPr lang="en-IN" sz="1600" dirty="0"/>
              <a:t>Neurological damage.</a:t>
            </a:r>
          </a:p>
          <a:p>
            <a:pPr lvl="3"/>
            <a:r>
              <a:rPr lang="en-IN" sz="1600" dirty="0"/>
              <a:t>Liver damage.</a:t>
            </a:r>
          </a:p>
          <a:p>
            <a:pPr marL="342900" indent="-342900">
              <a:buClr>
                <a:schemeClr val="tx1"/>
              </a:buClr>
              <a:buFont typeface="Arial" panose="020B0604020202020204" pitchFamily="34" charset="0"/>
              <a:buChar char="•"/>
            </a:pPr>
            <a:endParaRPr lang="en-US" dirty="0"/>
          </a:p>
        </p:txBody>
      </p:sp>
      <p:pic>
        <p:nvPicPr>
          <p:cNvPr id="2" name="Picture Placeholder 12" descr="A photo shows the hands of two persons exchanging needles.">
            <a:extLst>
              <a:ext uri="{FF2B5EF4-FFF2-40B4-BE49-F238E27FC236}">
                <a16:creationId xmlns:a16="http://schemas.microsoft.com/office/drawing/2014/main" id="{C4C34BC6-C4BB-5036-0168-B8272B540884}"/>
              </a:ext>
            </a:extLst>
          </p:cNvPr>
          <p:cNvPicPr>
            <a:picLocks noChangeAspect="1"/>
          </p:cNvPicPr>
          <p:nvPr/>
        </p:nvPicPr>
        <p:blipFill rotWithShape="1">
          <a:blip r:embed="rId3">
            <a:extLst>
              <a:ext uri="{28A0092B-C50C-407E-A947-70E740481C1C}">
                <a14:useLocalDpi xmlns:a14="http://schemas.microsoft.com/office/drawing/2010/main" val="0"/>
              </a:ext>
            </a:extLst>
          </a:blip>
          <a:srcRect t="-14" b="275"/>
          <a:stretch/>
        </p:blipFill>
        <p:spPr>
          <a:xfrm>
            <a:off x="9300970" y="4203286"/>
            <a:ext cx="2304290" cy="2294599"/>
          </a:xfrm>
          <a:prstGeom prst="rect">
            <a:avLst/>
          </a:prstGeom>
        </p:spPr>
      </p:pic>
    </p:spTree>
    <p:extLst>
      <p:ext uri="{BB962C8B-B14F-4D97-AF65-F5344CB8AC3E}">
        <p14:creationId xmlns:p14="http://schemas.microsoft.com/office/powerpoint/2010/main" val="80341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FF07-1704-46A0-8AB9-7FA1FB30075C}"/>
              </a:ext>
            </a:extLst>
          </p:cNvPr>
          <p:cNvSpPr>
            <a:spLocks noGrp="1"/>
          </p:cNvSpPr>
          <p:nvPr>
            <p:ph type="title"/>
          </p:nvPr>
        </p:nvSpPr>
        <p:spPr/>
        <p:txBody>
          <a:bodyPr/>
          <a:lstStyle/>
          <a:p>
            <a:r>
              <a:rPr lang="en-US" dirty="0"/>
              <a:t>Trends in toxicity?</a:t>
            </a:r>
          </a:p>
        </p:txBody>
      </p:sp>
      <p:sp>
        <p:nvSpPr>
          <p:cNvPr id="3" name="Content Placeholder 2">
            <a:extLst>
              <a:ext uri="{FF2B5EF4-FFF2-40B4-BE49-F238E27FC236}">
                <a16:creationId xmlns:a16="http://schemas.microsoft.com/office/drawing/2014/main" id="{D4AE2968-0B67-4111-A180-D3F2B3C8E6A2}"/>
              </a:ext>
            </a:extLst>
          </p:cNvPr>
          <p:cNvSpPr>
            <a:spLocks noGrp="1"/>
          </p:cNvSpPr>
          <p:nvPr>
            <p:ph idx="1"/>
          </p:nvPr>
        </p:nvSpPr>
        <p:spPr>
          <a:xfrm>
            <a:off x="854400" y="1797773"/>
            <a:ext cx="10252213" cy="4681085"/>
          </a:xfrm>
        </p:spPr>
        <p:txBody>
          <a:bodyPr>
            <a:normAutofit/>
          </a:bodyPr>
          <a:lstStyle/>
          <a:p>
            <a:r>
              <a:rPr lang="en-US" sz="2800" dirty="0"/>
              <a:t>CDC tracks </a:t>
            </a:r>
            <a:r>
              <a:rPr lang="en-US" sz="2800" b="1" dirty="0"/>
              <a:t>overdose</a:t>
            </a:r>
            <a:r>
              <a:rPr lang="en-US" sz="2800" dirty="0"/>
              <a:t> deaths</a:t>
            </a:r>
          </a:p>
          <a:p>
            <a:pPr lvl="1"/>
            <a:r>
              <a:rPr lang="en-US" sz="2400" dirty="0"/>
              <a:t>Based on (1) causes of death (2) cited on death certificates</a:t>
            </a:r>
          </a:p>
          <a:p>
            <a:pPr lvl="2"/>
            <a:r>
              <a:rPr lang="en-US" sz="2000" dirty="0"/>
              <a:t>Not the best stats/data…textbook explains why (overcounting</a:t>
            </a:r>
            <a:r>
              <a:rPr lang="en-US" sz="1800" dirty="0"/>
              <a:t>)</a:t>
            </a:r>
            <a:br>
              <a:rPr lang="en-US" sz="1800" dirty="0"/>
            </a:br>
            <a:endParaRPr lang="en-US" sz="1800" dirty="0"/>
          </a:p>
          <a:p>
            <a:pPr lvl="2"/>
            <a:r>
              <a:rPr lang="en-US" sz="2200" dirty="0"/>
              <a:t>Not included are deaths from things like AIDS, hepatitis B, etc., or deaths from chronic toxic drug effects</a:t>
            </a:r>
            <a:r>
              <a:rPr lang="en-US" sz="2000" dirty="0"/>
              <a:t>.</a:t>
            </a:r>
          </a:p>
          <a:p>
            <a:pPr lvl="3"/>
            <a:r>
              <a:rPr lang="en-US" sz="2000" dirty="0"/>
              <a:t>So total deaths </a:t>
            </a:r>
            <a:r>
              <a:rPr lang="en-US" sz="2000" u="sng" dirty="0"/>
              <a:t>related</a:t>
            </a:r>
            <a:r>
              <a:rPr lang="en-US" sz="2000" dirty="0"/>
              <a:t> to drug use are likely higher than overdose deaths</a:t>
            </a:r>
          </a:p>
        </p:txBody>
      </p:sp>
    </p:spTree>
    <p:extLst>
      <p:ext uri="{BB962C8B-B14F-4D97-AF65-F5344CB8AC3E}">
        <p14:creationId xmlns:p14="http://schemas.microsoft.com/office/powerpoint/2010/main" val="8731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4097F0-C2D7-11B6-8BF1-88D815F9A790}"/>
              </a:ext>
            </a:extLst>
          </p:cNvPr>
          <p:cNvPicPr>
            <a:picLocks noChangeAspect="1"/>
          </p:cNvPicPr>
          <p:nvPr/>
        </p:nvPicPr>
        <p:blipFill>
          <a:blip r:embed="rId3"/>
          <a:stretch>
            <a:fillRect/>
          </a:stretch>
        </p:blipFill>
        <p:spPr>
          <a:xfrm>
            <a:off x="1749969" y="2112871"/>
            <a:ext cx="7830538" cy="4213302"/>
          </a:xfrm>
          <a:prstGeom prst="rect">
            <a:avLst/>
          </a:prstGeom>
        </p:spPr>
      </p:pic>
      <p:sp>
        <p:nvSpPr>
          <p:cNvPr id="10" name="TextBox 9">
            <a:extLst>
              <a:ext uri="{FF2B5EF4-FFF2-40B4-BE49-F238E27FC236}">
                <a16:creationId xmlns:a16="http://schemas.microsoft.com/office/drawing/2014/main" id="{D75018FC-5CEA-F779-283C-5B8E3B88051F}"/>
              </a:ext>
            </a:extLst>
          </p:cNvPr>
          <p:cNvSpPr txBox="1"/>
          <p:nvPr/>
        </p:nvSpPr>
        <p:spPr>
          <a:xfrm>
            <a:off x="713679" y="958335"/>
            <a:ext cx="9467384" cy="584775"/>
          </a:xfrm>
          <a:prstGeom prst="rect">
            <a:avLst/>
          </a:prstGeom>
          <a:noFill/>
        </p:spPr>
        <p:txBody>
          <a:bodyPr wrap="square">
            <a:spAutoFit/>
          </a:bodyPr>
          <a:lstStyle/>
          <a:p>
            <a:r>
              <a:rPr lang="en-US" sz="3200" b="1" dirty="0">
                <a:solidFill>
                  <a:schemeClr val="bg1"/>
                </a:solidFill>
                <a:latin typeface="+mj-lt"/>
              </a:rPr>
              <a:t>Overdose death rates for all drugs combined</a:t>
            </a:r>
          </a:p>
        </p:txBody>
      </p:sp>
      <p:sp>
        <p:nvSpPr>
          <p:cNvPr id="3" name="TextBox 2">
            <a:extLst>
              <a:ext uri="{FF2B5EF4-FFF2-40B4-BE49-F238E27FC236}">
                <a16:creationId xmlns:a16="http://schemas.microsoft.com/office/drawing/2014/main" id="{6737A062-9261-184C-2748-FA9727E01951}"/>
              </a:ext>
            </a:extLst>
          </p:cNvPr>
          <p:cNvSpPr txBox="1"/>
          <p:nvPr/>
        </p:nvSpPr>
        <p:spPr>
          <a:xfrm>
            <a:off x="6669559" y="6488668"/>
            <a:ext cx="6098058" cy="369332"/>
          </a:xfrm>
          <a:prstGeom prst="rect">
            <a:avLst/>
          </a:prstGeom>
          <a:noFill/>
        </p:spPr>
        <p:txBody>
          <a:bodyPr wrap="square">
            <a:spAutoFit/>
          </a:bodyPr>
          <a:lstStyle/>
          <a:p>
            <a:r>
              <a:rPr lang="en-US" dirty="0"/>
              <a:t>https://</a:t>
            </a:r>
            <a:r>
              <a:rPr lang="en-US" dirty="0" err="1"/>
              <a:t>www.cdc.gov</a:t>
            </a:r>
            <a:r>
              <a:rPr lang="en-US" dirty="0"/>
              <a:t>/</a:t>
            </a:r>
            <a:r>
              <a:rPr lang="en-US" dirty="0" err="1"/>
              <a:t>nchs</a:t>
            </a:r>
            <a:r>
              <a:rPr lang="en-US" dirty="0"/>
              <a:t>/products/</a:t>
            </a:r>
            <a:r>
              <a:rPr lang="en-US" dirty="0" err="1"/>
              <a:t>databriefs</a:t>
            </a:r>
            <a:r>
              <a:rPr lang="en-US" dirty="0"/>
              <a:t>/db457.htm</a:t>
            </a:r>
          </a:p>
        </p:txBody>
      </p:sp>
      <p:sp>
        <p:nvSpPr>
          <p:cNvPr id="5" name="TextBox 4">
            <a:extLst>
              <a:ext uri="{FF2B5EF4-FFF2-40B4-BE49-F238E27FC236}">
                <a16:creationId xmlns:a16="http://schemas.microsoft.com/office/drawing/2014/main" id="{5FB504C6-83B7-278A-374A-558F766D2CB7}"/>
              </a:ext>
            </a:extLst>
          </p:cNvPr>
          <p:cNvSpPr txBox="1"/>
          <p:nvPr/>
        </p:nvSpPr>
        <p:spPr>
          <a:xfrm>
            <a:off x="9718588" y="3138726"/>
            <a:ext cx="199870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Context: Covid-19 death rate was about 100 per 100,000 per year in U.S. in 2020 and 2021 (averaged)</a:t>
            </a:r>
          </a:p>
        </p:txBody>
      </p:sp>
    </p:spTree>
    <p:extLst>
      <p:ext uri="{BB962C8B-B14F-4D97-AF65-F5344CB8AC3E}">
        <p14:creationId xmlns:p14="http://schemas.microsoft.com/office/powerpoint/2010/main" val="29563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5018FC-5CEA-F779-283C-5B8E3B88051F}"/>
              </a:ext>
            </a:extLst>
          </p:cNvPr>
          <p:cNvSpPr txBox="1"/>
          <p:nvPr/>
        </p:nvSpPr>
        <p:spPr>
          <a:xfrm>
            <a:off x="713679" y="958335"/>
            <a:ext cx="9467384" cy="584775"/>
          </a:xfrm>
          <a:prstGeom prst="rect">
            <a:avLst/>
          </a:prstGeom>
          <a:noFill/>
        </p:spPr>
        <p:txBody>
          <a:bodyPr wrap="square">
            <a:spAutoFit/>
          </a:bodyPr>
          <a:lstStyle/>
          <a:p>
            <a:r>
              <a:rPr lang="en-US" sz="3200" b="1" dirty="0">
                <a:solidFill>
                  <a:schemeClr val="bg1"/>
                </a:solidFill>
                <a:latin typeface="+mj-lt"/>
              </a:rPr>
              <a:t>Overdose death rates for all </a:t>
            </a:r>
            <a:r>
              <a:rPr lang="en-US" sz="3200" b="1" u="sng" dirty="0">
                <a:solidFill>
                  <a:schemeClr val="bg1"/>
                </a:solidFill>
                <a:latin typeface="+mj-lt"/>
              </a:rPr>
              <a:t>opioids</a:t>
            </a:r>
          </a:p>
        </p:txBody>
      </p:sp>
      <p:pic>
        <p:nvPicPr>
          <p:cNvPr id="3" name="Picture 2">
            <a:extLst>
              <a:ext uri="{FF2B5EF4-FFF2-40B4-BE49-F238E27FC236}">
                <a16:creationId xmlns:a16="http://schemas.microsoft.com/office/drawing/2014/main" id="{1426EC95-BDA4-586D-A4D6-72667A103EAB}"/>
              </a:ext>
            </a:extLst>
          </p:cNvPr>
          <p:cNvPicPr>
            <a:picLocks noChangeAspect="1"/>
          </p:cNvPicPr>
          <p:nvPr/>
        </p:nvPicPr>
        <p:blipFill>
          <a:blip r:embed="rId3"/>
          <a:stretch>
            <a:fillRect/>
          </a:stretch>
        </p:blipFill>
        <p:spPr>
          <a:xfrm>
            <a:off x="423414" y="1995693"/>
            <a:ext cx="8678754" cy="4321980"/>
          </a:xfrm>
          <a:prstGeom prst="rect">
            <a:avLst/>
          </a:prstGeom>
        </p:spPr>
      </p:pic>
      <p:sp>
        <p:nvSpPr>
          <p:cNvPr id="2" name="TextBox 1">
            <a:extLst>
              <a:ext uri="{FF2B5EF4-FFF2-40B4-BE49-F238E27FC236}">
                <a16:creationId xmlns:a16="http://schemas.microsoft.com/office/drawing/2014/main" id="{44D2A197-75FE-8EBD-BB4D-9B80D3B3510C}"/>
              </a:ext>
            </a:extLst>
          </p:cNvPr>
          <p:cNvSpPr txBox="1"/>
          <p:nvPr/>
        </p:nvSpPr>
        <p:spPr>
          <a:xfrm>
            <a:off x="9208546" y="3006763"/>
            <a:ext cx="2592593" cy="2246769"/>
          </a:xfrm>
          <a:prstGeom prst="rect">
            <a:avLst/>
          </a:prstGeom>
          <a:noFill/>
        </p:spPr>
        <p:txBody>
          <a:bodyPr wrap="square" rtlCol="0">
            <a:spAutoFit/>
          </a:bodyPr>
          <a:lstStyle/>
          <a:p>
            <a:pPr marL="285750" indent="-285750">
              <a:buFont typeface="Arial" panose="020B0604020202020204" pitchFamily="34" charset="0"/>
              <a:buChar char="•"/>
            </a:pPr>
            <a:endParaRPr lang="en-US" sz="2000" b="1" dirty="0"/>
          </a:p>
          <a:p>
            <a:r>
              <a:rPr lang="en-US" sz="2000" dirty="0"/>
              <a:t>Discussion:</a:t>
            </a:r>
          </a:p>
          <a:p>
            <a:pPr marL="285750" indent="-285750">
              <a:buFont typeface="Arial" panose="020B0604020202020204" pitchFamily="34" charset="0"/>
              <a:buChar char="•"/>
            </a:pPr>
            <a:r>
              <a:rPr lang="en-US" sz="2000" dirty="0"/>
              <a:t>What information do these graphs display well? What information does it obscure? </a:t>
            </a:r>
          </a:p>
        </p:txBody>
      </p:sp>
    </p:spTree>
    <p:extLst>
      <p:ext uri="{BB962C8B-B14F-4D97-AF65-F5344CB8AC3E}">
        <p14:creationId xmlns:p14="http://schemas.microsoft.com/office/powerpoint/2010/main" val="202579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EAD9-3FE2-4A25-8028-A25088A29C7D}"/>
              </a:ext>
            </a:extLst>
          </p:cNvPr>
          <p:cNvSpPr>
            <a:spLocks noGrp="1"/>
          </p:cNvSpPr>
          <p:nvPr>
            <p:ph type="title"/>
          </p:nvPr>
        </p:nvSpPr>
        <p:spPr/>
        <p:txBody>
          <a:bodyPr/>
          <a:lstStyle/>
          <a:p>
            <a:r>
              <a:rPr lang="en-US" dirty="0"/>
              <a:t>The caveats of Summary statistics</a:t>
            </a:r>
          </a:p>
        </p:txBody>
      </p:sp>
      <p:sp>
        <p:nvSpPr>
          <p:cNvPr id="3" name="Content Placeholder 2">
            <a:extLst>
              <a:ext uri="{FF2B5EF4-FFF2-40B4-BE49-F238E27FC236}">
                <a16:creationId xmlns:a16="http://schemas.microsoft.com/office/drawing/2014/main" id="{91287EC6-575F-46E0-A4C9-5DC27A811434}"/>
              </a:ext>
            </a:extLst>
          </p:cNvPr>
          <p:cNvSpPr>
            <a:spLocks noGrp="1"/>
          </p:cNvSpPr>
          <p:nvPr>
            <p:ph idx="1"/>
          </p:nvPr>
        </p:nvSpPr>
        <p:spPr>
          <a:xfrm>
            <a:off x="720762" y="2180496"/>
            <a:ext cx="7434697" cy="3678303"/>
          </a:xfrm>
        </p:spPr>
        <p:txBody>
          <a:bodyPr>
            <a:normAutofit/>
          </a:bodyPr>
          <a:lstStyle/>
          <a:p>
            <a:r>
              <a:rPr lang="en-US" sz="2000" dirty="0"/>
              <a:t>Those were </a:t>
            </a:r>
            <a:r>
              <a:rPr lang="en-US" sz="2000" u="sng" dirty="0"/>
              <a:t>national</a:t>
            </a:r>
            <a:r>
              <a:rPr lang="en-US" sz="2000" dirty="0"/>
              <a:t> overdose death stats</a:t>
            </a:r>
          </a:p>
          <a:p>
            <a:r>
              <a:rPr lang="en-US" sz="2000" dirty="0"/>
              <a:t>When you look locally, you may see a very different picture…</a:t>
            </a:r>
          </a:p>
        </p:txBody>
      </p:sp>
      <p:pic>
        <p:nvPicPr>
          <p:cNvPr id="4" name="Picture 3">
            <a:extLst>
              <a:ext uri="{FF2B5EF4-FFF2-40B4-BE49-F238E27FC236}">
                <a16:creationId xmlns:a16="http://schemas.microsoft.com/office/drawing/2014/main" id="{8D475EF0-AC8B-777A-DAFA-49170958FE7A}"/>
              </a:ext>
            </a:extLst>
          </p:cNvPr>
          <p:cNvPicPr>
            <a:picLocks noChangeAspect="1"/>
          </p:cNvPicPr>
          <p:nvPr/>
        </p:nvPicPr>
        <p:blipFill>
          <a:blip r:embed="rId3"/>
          <a:stretch>
            <a:fillRect/>
          </a:stretch>
        </p:blipFill>
        <p:spPr>
          <a:xfrm>
            <a:off x="7546428" y="1849019"/>
            <a:ext cx="4191000" cy="2591548"/>
          </a:xfrm>
          <a:prstGeom prst="rect">
            <a:avLst/>
          </a:prstGeom>
        </p:spPr>
      </p:pic>
      <p:pic>
        <p:nvPicPr>
          <p:cNvPr id="5" name="Picture 4">
            <a:extLst>
              <a:ext uri="{FF2B5EF4-FFF2-40B4-BE49-F238E27FC236}">
                <a16:creationId xmlns:a16="http://schemas.microsoft.com/office/drawing/2014/main" id="{150E3DF5-2D9C-B43B-82D8-984A3F3A38BC}"/>
              </a:ext>
            </a:extLst>
          </p:cNvPr>
          <p:cNvPicPr>
            <a:picLocks noChangeAspect="1"/>
          </p:cNvPicPr>
          <p:nvPr/>
        </p:nvPicPr>
        <p:blipFill>
          <a:blip r:embed="rId4"/>
          <a:stretch>
            <a:fillRect/>
          </a:stretch>
        </p:blipFill>
        <p:spPr>
          <a:xfrm>
            <a:off x="7456337" y="4323114"/>
            <a:ext cx="4371182" cy="2534886"/>
          </a:xfrm>
          <a:prstGeom prst="rect">
            <a:avLst/>
          </a:prstGeom>
        </p:spPr>
      </p:pic>
    </p:spTree>
    <p:extLst>
      <p:ext uri="{BB962C8B-B14F-4D97-AF65-F5344CB8AC3E}">
        <p14:creationId xmlns:p14="http://schemas.microsoft.com/office/powerpoint/2010/main" val="248568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ACECC-1B2C-DA1E-B4DB-E691E7890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485C2-4827-ECED-6D0E-9F85566B04DF}"/>
              </a:ext>
            </a:extLst>
          </p:cNvPr>
          <p:cNvSpPr>
            <a:spLocks noGrp="1"/>
          </p:cNvSpPr>
          <p:nvPr>
            <p:ph type="title"/>
          </p:nvPr>
        </p:nvSpPr>
        <p:spPr>
          <a:xfrm>
            <a:off x="803189" y="1209184"/>
            <a:ext cx="3089189" cy="4734416"/>
          </a:xfrm>
        </p:spPr>
        <p:txBody>
          <a:bodyPr vert="horz" lIns="91440" tIns="45720" rIns="91440" bIns="45720" rtlCol="0" anchor="ctr">
            <a:normAutofit/>
          </a:bodyPr>
          <a:lstStyle/>
          <a:p>
            <a:pPr algn="ctr"/>
            <a:r>
              <a:rPr lang="en-US" sz="2800" dirty="0">
                <a:solidFill>
                  <a:schemeClr val="tx1"/>
                </a:solidFill>
              </a:rPr>
              <a:t>Shift toward the use of Person-First Language</a:t>
            </a:r>
            <a:br>
              <a:rPr lang="en-US" sz="2800" dirty="0">
                <a:solidFill>
                  <a:schemeClr val="tx1"/>
                </a:solidFill>
              </a:rPr>
            </a:br>
            <a:br>
              <a:rPr lang="en-US" sz="2800" dirty="0">
                <a:solidFill>
                  <a:schemeClr val="tx1"/>
                </a:solidFill>
              </a:rPr>
            </a:br>
            <a:r>
              <a:rPr lang="en-US" sz="2800" dirty="0">
                <a:solidFill>
                  <a:schemeClr val="tx1"/>
                </a:solidFill>
              </a:rPr>
              <a:t> </a:t>
            </a:r>
            <a:r>
              <a:rPr lang="en-US" sz="2200" dirty="0">
                <a:solidFill>
                  <a:schemeClr val="tx1"/>
                </a:solidFill>
              </a:rPr>
              <a:t>by National institutes of Drug Abuse; National Institutes of Alcohol Abuse and Alcoholism</a:t>
            </a:r>
            <a:endParaRPr lang="en-US" sz="2800" dirty="0">
              <a:solidFill>
                <a:schemeClr val="tx1"/>
              </a:solidFill>
            </a:endParaRPr>
          </a:p>
        </p:txBody>
      </p:sp>
      <p:sp>
        <p:nvSpPr>
          <p:cNvPr id="8" name="Content Placeholder 7">
            <a:extLst>
              <a:ext uri="{FF2B5EF4-FFF2-40B4-BE49-F238E27FC236}">
                <a16:creationId xmlns:a16="http://schemas.microsoft.com/office/drawing/2014/main" id="{072DA31A-4AAE-FF2A-D17C-3EB21BC1BE0D}"/>
              </a:ext>
            </a:extLst>
          </p:cNvPr>
          <p:cNvSpPr>
            <a:spLocks noGrp="1"/>
          </p:cNvSpPr>
          <p:nvPr>
            <p:ph sz="quarter" idx="11"/>
          </p:nvPr>
        </p:nvSpPr>
        <p:spPr>
          <a:xfrm>
            <a:off x="4561870" y="723899"/>
            <a:ext cx="7183597" cy="3678303"/>
          </a:xfrm>
        </p:spPr>
        <p:txBody>
          <a:bodyPr vert="horz" lIns="91440" tIns="45720" rIns="91440" bIns="45720" rtlCol="0" anchor="ctr">
            <a:normAutofit/>
          </a:bodyPr>
          <a:lstStyle/>
          <a:p>
            <a:endParaRPr lang="en-US" dirty="0"/>
          </a:p>
        </p:txBody>
      </p:sp>
      <p:pic>
        <p:nvPicPr>
          <p:cNvPr id="5" name="Picture 4">
            <a:extLst>
              <a:ext uri="{FF2B5EF4-FFF2-40B4-BE49-F238E27FC236}">
                <a16:creationId xmlns:a16="http://schemas.microsoft.com/office/drawing/2014/main" id="{7C884CA8-AF5C-FDFC-6A3D-E1271416C025}"/>
              </a:ext>
            </a:extLst>
          </p:cNvPr>
          <p:cNvPicPr>
            <a:picLocks noChangeAspect="1"/>
          </p:cNvPicPr>
          <p:nvPr/>
        </p:nvPicPr>
        <p:blipFill rotWithShape="1">
          <a:blip r:embed="rId3"/>
          <a:srcRect l="15426" t="13994" r="62808" b="4978"/>
          <a:stretch/>
        </p:blipFill>
        <p:spPr>
          <a:xfrm>
            <a:off x="4744122" y="122219"/>
            <a:ext cx="6404948" cy="6735781"/>
          </a:xfrm>
          <a:prstGeom prst="rect">
            <a:avLst/>
          </a:prstGeom>
        </p:spPr>
      </p:pic>
    </p:spTree>
    <p:extLst>
      <p:ext uri="{BB962C8B-B14F-4D97-AF65-F5344CB8AC3E}">
        <p14:creationId xmlns:p14="http://schemas.microsoft.com/office/powerpoint/2010/main" val="3618249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0463-C6DA-D731-2E4A-89D27BADE573}"/>
              </a:ext>
            </a:extLst>
          </p:cNvPr>
          <p:cNvSpPr>
            <a:spLocks noGrp="1"/>
          </p:cNvSpPr>
          <p:nvPr>
            <p:ph type="title"/>
          </p:nvPr>
        </p:nvSpPr>
        <p:spPr>
          <a:xfrm>
            <a:off x="2335389" y="2980057"/>
            <a:ext cx="7400893" cy="678611"/>
          </a:xfrm>
        </p:spPr>
        <p:txBody>
          <a:bodyPr>
            <a:noAutofit/>
          </a:bodyPr>
          <a:lstStyle/>
          <a:p>
            <a:pPr algn="ctr"/>
            <a:br>
              <a:rPr lang="en-US" sz="2800" dirty="0">
                <a:solidFill>
                  <a:schemeClr val="tx1"/>
                </a:solidFill>
              </a:rPr>
            </a:br>
            <a:r>
              <a:rPr lang="en-US" sz="2800" dirty="0">
                <a:solidFill>
                  <a:schemeClr val="tx1"/>
                </a:solidFill>
              </a:rPr>
              <a:t>how can we understand and determine CAUSALITY? </a:t>
            </a:r>
          </a:p>
        </p:txBody>
      </p:sp>
    </p:spTree>
    <p:extLst>
      <p:ext uri="{BB962C8B-B14F-4D97-AF65-F5344CB8AC3E}">
        <p14:creationId xmlns:p14="http://schemas.microsoft.com/office/powerpoint/2010/main" val="668801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2E74-396E-D6ED-6D48-1DE63C09EF4F}"/>
              </a:ext>
            </a:extLst>
          </p:cNvPr>
          <p:cNvSpPr>
            <a:spLocks noGrp="1"/>
          </p:cNvSpPr>
          <p:nvPr>
            <p:ph type="title"/>
          </p:nvPr>
        </p:nvSpPr>
        <p:spPr/>
        <p:txBody>
          <a:bodyPr/>
          <a:lstStyle/>
          <a:p>
            <a:r>
              <a:rPr lang="en-US" dirty="0"/>
              <a:t>Scientific research to understand drugs and behavior</a:t>
            </a:r>
          </a:p>
        </p:txBody>
      </p:sp>
      <p:sp>
        <p:nvSpPr>
          <p:cNvPr id="3" name="Content Placeholder 2">
            <a:extLst>
              <a:ext uri="{FF2B5EF4-FFF2-40B4-BE49-F238E27FC236}">
                <a16:creationId xmlns:a16="http://schemas.microsoft.com/office/drawing/2014/main" id="{330A1478-E46B-3984-4133-88A6921B5EF9}"/>
              </a:ext>
            </a:extLst>
          </p:cNvPr>
          <p:cNvSpPr>
            <a:spLocks noGrp="1"/>
          </p:cNvSpPr>
          <p:nvPr>
            <p:ph idx="1"/>
          </p:nvPr>
        </p:nvSpPr>
        <p:spPr>
          <a:xfrm>
            <a:off x="855518" y="2104285"/>
            <a:ext cx="6047738" cy="4354776"/>
          </a:xfrm>
        </p:spPr>
        <p:txBody>
          <a:bodyPr>
            <a:normAutofit/>
          </a:bodyPr>
          <a:lstStyle/>
          <a:p>
            <a:r>
              <a:rPr lang="en-US" sz="2200" dirty="0"/>
              <a:t>Unlike biases, cultural norms and expectations toward drugs, scientific research and studies </a:t>
            </a:r>
            <a:r>
              <a:rPr lang="en-US" sz="2200" i="1" dirty="0"/>
              <a:t>can maintain </a:t>
            </a:r>
            <a:r>
              <a:rPr lang="en-US" sz="2200" b="1" dirty="0"/>
              <a:t>objectivity</a:t>
            </a:r>
            <a:r>
              <a:rPr lang="en-US" sz="2200" dirty="0"/>
              <a:t> when asking and assessing tough questions.</a:t>
            </a:r>
          </a:p>
          <a:p>
            <a:pPr lvl="1"/>
            <a:r>
              <a:rPr lang="en-US" sz="1900" dirty="0"/>
              <a:t>The aim is to report evidence that is based on empirical data, in contrast to anecdotal evidence, which is typically based on one person’s casual observation or perception.</a:t>
            </a:r>
          </a:p>
          <a:p>
            <a:pPr marL="0" indent="0">
              <a:buNone/>
            </a:pPr>
            <a:endParaRPr lang="en-US" dirty="0"/>
          </a:p>
        </p:txBody>
      </p:sp>
      <p:pic>
        <p:nvPicPr>
          <p:cNvPr id="4" name="Picture 3" descr="A person looking at a person in a hole&#10;&#10;Description automatically generated">
            <a:extLst>
              <a:ext uri="{FF2B5EF4-FFF2-40B4-BE49-F238E27FC236}">
                <a16:creationId xmlns:a16="http://schemas.microsoft.com/office/drawing/2014/main" id="{B4CD4825-836F-5299-9174-8D4E9D362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64" y="1984334"/>
            <a:ext cx="4009318" cy="4594679"/>
          </a:xfrm>
          <a:prstGeom prst="rect">
            <a:avLst/>
          </a:prstGeom>
        </p:spPr>
      </p:pic>
    </p:spTree>
    <p:extLst>
      <p:ext uri="{BB962C8B-B14F-4D97-AF65-F5344CB8AC3E}">
        <p14:creationId xmlns:p14="http://schemas.microsoft.com/office/powerpoint/2010/main" val="258378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9EE4-1A12-36F2-8FA6-654907617A20}"/>
              </a:ext>
            </a:extLst>
          </p:cNvPr>
          <p:cNvSpPr>
            <a:spLocks noGrp="1"/>
          </p:cNvSpPr>
          <p:nvPr>
            <p:ph type="title"/>
          </p:nvPr>
        </p:nvSpPr>
        <p:spPr/>
        <p:txBody>
          <a:bodyPr/>
          <a:lstStyle/>
          <a:p>
            <a:r>
              <a:rPr lang="en-US" dirty="0"/>
              <a:t>Conducting Safe, Ethical, and Unbiased Studies</a:t>
            </a:r>
          </a:p>
        </p:txBody>
      </p:sp>
      <p:sp>
        <p:nvSpPr>
          <p:cNvPr id="3" name="Content Placeholder 2">
            <a:extLst>
              <a:ext uri="{FF2B5EF4-FFF2-40B4-BE49-F238E27FC236}">
                <a16:creationId xmlns:a16="http://schemas.microsoft.com/office/drawing/2014/main" id="{8E1EAC6C-8B94-A20F-CF0B-DE5FCEE93C19}"/>
              </a:ext>
            </a:extLst>
          </p:cNvPr>
          <p:cNvSpPr>
            <a:spLocks noGrp="1"/>
          </p:cNvSpPr>
          <p:nvPr>
            <p:ph idx="1"/>
          </p:nvPr>
        </p:nvSpPr>
        <p:spPr>
          <a:xfrm>
            <a:off x="781539" y="2235201"/>
            <a:ext cx="6045638" cy="3920644"/>
          </a:xfrm>
        </p:spPr>
        <p:txBody>
          <a:bodyPr>
            <a:normAutofit fontScale="92500"/>
          </a:bodyPr>
          <a:lstStyle/>
          <a:p>
            <a:pPr marL="0" indent="0">
              <a:buNone/>
            </a:pPr>
            <a:r>
              <a:rPr lang="en-US" b="1" dirty="0"/>
              <a:t>KEY TERMS: </a:t>
            </a:r>
          </a:p>
          <a:p>
            <a:r>
              <a:rPr lang="en-US" b="1" dirty="0"/>
              <a:t>Confirmation Bias </a:t>
            </a:r>
            <a:r>
              <a:rPr lang="en-US" dirty="0"/>
              <a:t>– the tendency to search for, favor, and remember information that confirms one’s previous beliefs </a:t>
            </a:r>
          </a:p>
          <a:p>
            <a:endParaRPr lang="en-US" b="1" dirty="0"/>
          </a:p>
          <a:p>
            <a:r>
              <a:rPr lang="en-US" b="1" dirty="0"/>
              <a:t>Informed Consent </a:t>
            </a:r>
            <a:r>
              <a:rPr lang="en-US" dirty="0"/>
              <a:t>– a process by which a participant confirm their willingness to participate after being told what to expect in study related procedures (risks, benefits, </a:t>
            </a:r>
            <a:r>
              <a:rPr lang="en-US" dirty="0" err="1"/>
              <a:t>etc</a:t>
            </a:r>
            <a:r>
              <a:rPr lang="en-US" dirty="0"/>
              <a:t>)</a:t>
            </a:r>
          </a:p>
          <a:p>
            <a:pPr marL="0" indent="0">
              <a:buNone/>
            </a:pPr>
            <a:endParaRPr lang="en-US" dirty="0"/>
          </a:p>
          <a:p>
            <a:r>
              <a:rPr lang="en-US" b="1" dirty="0"/>
              <a:t>Peer-Review Process </a:t>
            </a:r>
            <a:r>
              <a:rPr lang="en-US" dirty="0"/>
              <a:t>– the process by which scholarly work is subjected to the scrutiny of other experts in the field – independent reviewers can assess the value of the work and check inconsistencies  </a:t>
            </a:r>
          </a:p>
        </p:txBody>
      </p:sp>
      <p:pic>
        <p:nvPicPr>
          <p:cNvPr id="7" name="Picture 6">
            <a:extLst>
              <a:ext uri="{FF2B5EF4-FFF2-40B4-BE49-F238E27FC236}">
                <a16:creationId xmlns:a16="http://schemas.microsoft.com/office/drawing/2014/main" id="{A2550A7C-90D6-C9EA-044F-4578EE7448A3}"/>
              </a:ext>
            </a:extLst>
          </p:cNvPr>
          <p:cNvPicPr>
            <a:picLocks noChangeAspect="1"/>
          </p:cNvPicPr>
          <p:nvPr/>
        </p:nvPicPr>
        <p:blipFill rotWithShape="1">
          <a:blip r:embed="rId3"/>
          <a:srcRect l="54375" t="19123" r="17302" b="4386"/>
          <a:stretch/>
        </p:blipFill>
        <p:spPr>
          <a:xfrm>
            <a:off x="6827177" y="2435649"/>
            <a:ext cx="4751922" cy="3609475"/>
          </a:xfrm>
          <a:prstGeom prst="rect">
            <a:avLst/>
          </a:prstGeom>
        </p:spPr>
      </p:pic>
    </p:spTree>
    <p:extLst>
      <p:ext uri="{BB962C8B-B14F-4D97-AF65-F5344CB8AC3E}">
        <p14:creationId xmlns:p14="http://schemas.microsoft.com/office/powerpoint/2010/main" val="140346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D0FC-7885-A896-4F25-D33F41AF0303}"/>
              </a:ext>
            </a:extLst>
          </p:cNvPr>
          <p:cNvSpPr>
            <a:spLocks noGrp="1"/>
          </p:cNvSpPr>
          <p:nvPr>
            <p:ph type="title"/>
          </p:nvPr>
        </p:nvSpPr>
        <p:spPr/>
        <p:txBody>
          <a:bodyPr/>
          <a:lstStyle/>
          <a:p>
            <a:r>
              <a:rPr lang="en-US" dirty="0"/>
              <a:t>consider the study population…</a:t>
            </a:r>
          </a:p>
        </p:txBody>
      </p:sp>
      <p:sp>
        <p:nvSpPr>
          <p:cNvPr id="3" name="Content Placeholder 2">
            <a:extLst>
              <a:ext uri="{FF2B5EF4-FFF2-40B4-BE49-F238E27FC236}">
                <a16:creationId xmlns:a16="http://schemas.microsoft.com/office/drawing/2014/main" id="{F4573759-CA9B-2DC2-16D6-D71EB9E8A6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C429CA-D18C-67B3-76FD-AC5D986C06AC}"/>
              </a:ext>
            </a:extLst>
          </p:cNvPr>
          <p:cNvPicPr>
            <a:picLocks noChangeAspect="1"/>
          </p:cNvPicPr>
          <p:nvPr/>
        </p:nvPicPr>
        <p:blipFill rotWithShape="1">
          <a:blip r:embed="rId2"/>
          <a:srcRect l="57434" t="34912" r="12664" b="24737"/>
          <a:stretch/>
        </p:blipFill>
        <p:spPr>
          <a:xfrm>
            <a:off x="565482" y="2057398"/>
            <a:ext cx="11095213" cy="4211055"/>
          </a:xfrm>
          <a:prstGeom prst="rect">
            <a:avLst/>
          </a:prstGeom>
        </p:spPr>
      </p:pic>
    </p:spTree>
    <p:extLst>
      <p:ext uri="{BB962C8B-B14F-4D97-AF65-F5344CB8AC3E}">
        <p14:creationId xmlns:p14="http://schemas.microsoft.com/office/powerpoint/2010/main" val="197925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364" y="1968649"/>
            <a:ext cx="10708015" cy="3974952"/>
          </a:xfrm>
        </p:spPr>
        <p:txBody>
          <a:bodyPr>
            <a:normAutofit/>
          </a:bodyPr>
          <a:lstStyle/>
          <a:p>
            <a:pPr marL="0" indent="0">
              <a:buNone/>
            </a:pPr>
            <a:r>
              <a:rPr lang="en-US" sz="2000" dirty="0"/>
              <a:t>Need an </a:t>
            </a:r>
            <a:r>
              <a:rPr lang="en-US" sz="2000" b="1" u="sng" dirty="0"/>
              <a:t>experiment</a:t>
            </a:r>
            <a:r>
              <a:rPr lang="en-US" sz="2000" dirty="0"/>
              <a:t> to determine causality.</a:t>
            </a:r>
          </a:p>
          <a:p>
            <a:r>
              <a:rPr lang="en-US" sz="2000" dirty="0"/>
              <a:t>From our previous example, suppose we wanted to test possibility #2, marijuana use causes fighting. </a:t>
            </a:r>
          </a:p>
          <a:p>
            <a:pPr lvl="1"/>
            <a:r>
              <a:rPr lang="en-US" sz="1800" dirty="0"/>
              <a:t>What are the independent and dependent variables? </a:t>
            </a:r>
          </a:p>
          <a:p>
            <a:r>
              <a:rPr lang="en-US" sz="2000" dirty="0"/>
              <a:t>What experiment would test this? What type of population would you select?</a:t>
            </a:r>
          </a:p>
          <a:p>
            <a:pPr lvl="1"/>
            <a:r>
              <a:rPr lang="en-US" sz="1800" dirty="0"/>
              <a:t> Is such an experiment feasible?</a:t>
            </a:r>
          </a:p>
          <a:p>
            <a:endParaRPr lang="en-US" dirty="0"/>
          </a:p>
        </p:txBody>
      </p:sp>
      <p:sp>
        <p:nvSpPr>
          <p:cNvPr id="2" name="Title 1">
            <a:extLst>
              <a:ext uri="{FF2B5EF4-FFF2-40B4-BE49-F238E27FC236}">
                <a16:creationId xmlns:a16="http://schemas.microsoft.com/office/drawing/2014/main" id="{4106C701-36B9-CD8B-BF27-44CC816E0C41}"/>
              </a:ext>
            </a:extLst>
          </p:cNvPr>
          <p:cNvSpPr>
            <a:spLocks noGrp="1"/>
          </p:cNvSpPr>
          <p:nvPr>
            <p:ph type="title"/>
          </p:nvPr>
        </p:nvSpPr>
        <p:spPr>
          <a:xfrm>
            <a:off x="581192" y="702156"/>
            <a:ext cx="11029616" cy="1013800"/>
          </a:xfrm>
        </p:spPr>
        <p:txBody>
          <a:bodyPr/>
          <a:lstStyle/>
          <a:p>
            <a:r>
              <a:rPr lang="en-US" dirty="0"/>
              <a:t>Let’s Discuss marijuana and fighting again… </a:t>
            </a:r>
          </a:p>
        </p:txBody>
      </p:sp>
    </p:spTree>
    <p:extLst>
      <p:ext uri="{BB962C8B-B14F-4D97-AF65-F5344CB8AC3E}">
        <p14:creationId xmlns:p14="http://schemas.microsoft.com/office/powerpoint/2010/main" val="6031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C0DE-A814-DD4B-87E2-85E981386BB0}"/>
              </a:ext>
            </a:extLst>
          </p:cNvPr>
          <p:cNvSpPr>
            <a:spLocks noGrp="1"/>
          </p:cNvSpPr>
          <p:nvPr>
            <p:ph type="title"/>
          </p:nvPr>
        </p:nvSpPr>
        <p:spPr/>
        <p:txBody>
          <a:bodyPr/>
          <a:lstStyle/>
          <a:p>
            <a:r>
              <a:rPr lang="en-US" dirty="0"/>
              <a:t>Key Terms - Research on drugs</a:t>
            </a:r>
          </a:p>
        </p:txBody>
      </p:sp>
      <p:sp>
        <p:nvSpPr>
          <p:cNvPr id="3" name="Content Placeholder 2">
            <a:extLst>
              <a:ext uri="{FF2B5EF4-FFF2-40B4-BE49-F238E27FC236}">
                <a16:creationId xmlns:a16="http://schemas.microsoft.com/office/drawing/2014/main" id="{B62BC409-C86E-5834-B027-A65DA159202C}"/>
              </a:ext>
            </a:extLst>
          </p:cNvPr>
          <p:cNvSpPr>
            <a:spLocks noGrp="1"/>
          </p:cNvSpPr>
          <p:nvPr>
            <p:ph idx="1"/>
          </p:nvPr>
        </p:nvSpPr>
        <p:spPr>
          <a:xfrm>
            <a:off x="631195" y="2093469"/>
            <a:ext cx="6437426" cy="4062376"/>
          </a:xfrm>
        </p:spPr>
        <p:txBody>
          <a:bodyPr>
            <a:normAutofit/>
          </a:bodyPr>
          <a:lstStyle/>
          <a:p>
            <a:pPr marL="0" indent="0">
              <a:buNone/>
            </a:pPr>
            <a:r>
              <a:rPr lang="en-US" dirty="0"/>
              <a:t>Good scientific research uses “controls” to account for factors where bias and experience may play a role</a:t>
            </a:r>
          </a:p>
          <a:p>
            <a:r>
              <a:rPr lang="en-US" b="1" dirty="0"/>
              <a:t>Placebo </a:t>
            </a:r>
            <a:r>
              <a:rPr lang="en-US" dirty="0"/>
              <a:t>– an inert substance that provokes perceived benefits</a:t>
            </a:r>
          </a:p>
          <a:p>
            <a:r>
              <a:rPr lang="en-US" b="1" dirty="0"/>
              <a:t>Nocebo </a:t>
            </a:r>
            <a:r>
              <a:rPr lang="en-US" dirty="0"/>
              <a:t>– an inert substance causes perceived harm</a:t>
            </a:r>
          </a:p>
          <a:p>
            <a:r>
              <a:rPr lang="en-US" b="1" dirty="0"/>
              <a:t>Internal Validity </a:t>
            </a:r>
            <a:r>
              <a:rPr lang="en-US" dirty="0"/>
              <a:t>– the degree to which a research design enables confidence of a causal relationship between the independent variable and the changes in behavior </a:t>
            </a:r>
          </a:p>
          <a:p>
            <a:r>
              <a:rPr lang="en-US" b="1" dirty="0"/>
              <a:t>External Validity </a:t>
            </a:r>
            <a:r>
              <a:rPr lang="en-US" dirty="0"/>
              <a:t>– measure of how well the findings of the experiment apply to other settings (real world) </a:t>
            </a:r>
          </a:p>
        </p:txBody>
      </p:sp>
      <p:pic>
        <p:nvPicPr>
          <p:cNvPr id="5" name="Picture 4" descr="A diagram of a health effects&#10;&#10;Description automatically generated">
            <a:extLst>
              <a:ext uri="{FF2B5EF4-FFF2-40B4-BE49-F238E27FC236}">
                <a16:creationId xmlns:a16="http://schemas.microsoft.com/office/drawing/2014/main" id="{3EBC36A2-4E77-58EB-2C81-01F36772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760" y="355616"/>
            <a:ext cx="4579381" cy="6182164"/>
          </a:xfrm>
          <a:prstGeom prst="rect">
            <a:avLst/>
          </a:prstGeom>
        </p:spPr>
      </p:pic>
    </p:spTree>
    <p:extLst>
      <p:ext uri="{BB962C8B-B14F-4D97-AF65-F5344CB8AC3E}">
        <p14:creationId xmlns:p14="http://schemas.microsoft.com/office/powerpoint/2010/main" val="35616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C0DE-A814-DD4B-87E2-85E981386BB0}"/>
              </a:ext>
            </a:extLst>
          </p:cNvPr>
          <p:cNvSpPr>
            <a:spLocks noGrp="1"/>
          </p:cNvSpPr>
          <p:nvPr>
            <p:ph type="title"/>
          </p:nvPr>
        </p:nvSpPr>
        <p:spPr/>
        <p:txBody>
          <a:bodyPr/>
          <a:lstStyle/>
          <a:p>
            <a:r>
              <a:rPr lang="en-US" dirty="0"/>
              <a:t>Research on drugs</a:t>
            </a:r>
          </a:p>
        </p:txBody>
      </p:sp>
      <p:sp>
        <p:nvSpPr>
          <p:cNvPr id="3" name="Content Placeholder 2">
            <a:extLst>
              <a:ext uri="{FF2B5EF4-FFF2-40B4-BE49-F238E27FC236}">
                <a16:creationId xmlns:a16="http://schemas.microsoft.com/office/drawing/2014/main" id="{B62BC409-C86E-5834-B027-A65DA159202C}"/>
              </a:ext>
            </a:extLst>
          </p:cNvPr>
          <p:cNvSpPr>
            <a:spLocks noGrp="1"/>
          </p:cNvSpPr>
          <p:nvPr>
            <p:ph idx="1"/>
          </p:nvPr>
        </p:nvSpPr>
        <p:spPr>
          <a:xfrm>
            <a:off x="720762" y="2137466"/>
            <a:ext cx="10621104" cy="3678303"/>
          </a:xfrm>
        </p:spPr>
        <p:txBody>
          <a:bodyPr>
            <a:normAutofit/>
          </a:bodyPr>
          <a:lstStyle/>
          <a:p>
            <a:r>
              <a:rPr lang="en-US" sz="2400" dirty="0"/>
              <a:t>Always consider the quality and vetting of information:</a:t>
            </a:r>
          </a:p>
          <a:p>
            <a:pPr marL="0" indent="0">
              <a:buNone/>
            </a:pPr>
            <a:r>
              <a:rPr lang="en-US" sz="2400" dirty="0"/>
              <a:t>	How do we “find” or “do” </a:t>
            </a:r>
            <a:r>
              <a:rPr lang="en-US" sz="2400" b="1" dirty="0"/>
              <a:t>good</a:t>
            </a:r>
            <a:r>
              <a:rPr lang="en-US" sz="2400" dirty="0"/>
              <a:t> scientific research? </a:t>
            </a:r>
          </a:p>
          <a:p>
            <a:pPr marL="594000" lvl="2" indent="0">
              <a:buNone/>
            </a:pPr>
            <a:r>
              <a:rPr lang="en-US" sz="2000" dirty="0"/>
              <a:t>1) Does the study ask </a:t>
            </a:r>
            <a:r>
              <a:rPr lang="en-US" sz="2000" b="1" dirty="0"/>
              <a:t>specific</a:t>
            </a:r>
            <a:r>
              <a:rPr lang="en-US" sz="2000" dirty="0"/>
              <a:t> research questions? (precise language reminder!)</a:t>
            </a:r>
          </a:p>
          <a:p>
            <a:pPr marL="594000" lvl="2" indent="0">
              <a:buNone/>
            </a:pPr>
            <a:r>
              <a:rPr lang="en-US" sz="2000" dirty="0"/>
              <a:t>2) Have they carefully considered the study population?</a:t>
            </a:r>
          </a:p>
          <a:p>
            <a:pPr marL="594000" lvl="2" indent="0">
              <a:buNone/>
            </a:pPr>
            <a:r>
              <a:rPr lang="en-US" sz="2000" dirty="0"/>
              <a:t>3) Have they chosen an appropriate method of investigation? </a:t>
            </a:r>
          </a:p>
          <a:p>
            <a:pPr marL="594000" lvl="2" indent="0">
              <a:buNone/>
            </a:pPr>
            <a:r>
              <a:rPr lang="en-US" sz="2000" dirty="0"/>
              <a:t>4) Have they carefully controlled for outside variables to the greatest extent possible?</a:t>
            </a:r>
          </a:p>
          <a:p>
            <a:pPr marL="594000" lvl="2" indent="0">
              <a:buNone/>
            </a:pPr>
            <a:r>
              <a:rPr lang="en-US" sz="2000" dirty="0"/>
              <a:t>5) Avoid stigmatizing questions* and confirmation bias?</a:t>
            </a:r>
          </a:p>
        </p:txBody>
      </p:sp>
    </p:spTree>
    <p:extLst>
      <p:ext uri="{BB962C8B-B14F-4D97-AF65-F5344CB8AC3E}">
        <p14:creationId xmlns:p14="http://schemas.microsoft.com/office/powerpoint/2010/main" val="65772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2E74-396E-D6ED-6D48-1DE63C09EF4F}"/>
              </a:ext>
            </a:extLst>
          </p:cNvPr>
          <p:cNvSpPr>
            <a:spLocks noGrp="1"/>
          </p:cNvSpPr>
          <p:nvPr>
            <p:ph type="title"/>
          </p:nvPr>
        </p:nvSpPr>
        <p:spPr/>
        <p:txBody>
          <a:bodyPr/>
          <a:lstStyle/>
          <a:p>
            <a:r>
              <a:rPr lang="en-US" dirty="0"/>
              <a:t>Stigma and scientific research</a:t>
            </a:r>
          </a:p>
        </p:txBody>
      </p:sp>
      <p:sp>
        <p:nvSpPr>
          <p:cNvPr id="3" name="Content Placeholder 2">
            <a:extLst>
              <a:ext uri="{FF2B5EF4-FFF2-40B4-BE49-F238E27FC236}">
                <a16:creationId xmlns:a16="http://schemas.microsoft.com/office/drawing/2014/main" id="{330A1478-E46B-3984-4133-88A6921B5EF9}"/>
              </a:ext>
            </a:extLst>
          </p:cNvPr>
          <p:cNvSpPr>
            <a:spLocks noGrp="1"/>
          </p:cNvSpPr>
          <p:nvPr>
            <p:ph idx="1"/>
          </p:nvPr>
        </p:nvSpPr>
        <p:spPr>
          <a:xfrm>
            <a:off x="1009014" y="2234844"/>
            <a:ext cx="4792752" cy="3730234"/>
          </a:xfrm>
        </p:spPr>
        <p:txBody>
          <a:bodyPr>
            <a:normAutofit/>
          </a:bodyPr>
          <a:lstStyle/>
          <a:p>
            <a:r>
              <a:rPr lang="en-US" sz="2000" dirty="0"/>
              <a:t>Social stigma is the disapproval of, or discrimination against, an individual or group based on perceived characteristics that serve to distinguish them from other members of a society.</a:t>
            </a:r>
          </a:p>
          <a:p>
            <a:pPr lvl="1"/>
            <a:r>
              <a:rPr lang="en-US" sz="2000" dirty="0"/>
              <a:t>Stigma is </a:t>
            </a:r>
            <a:r>
              <a:rPr lang="en-US" sz="2000" i="1" dirty="0"/>
              <a:t>a well-documented barrier to health seeking behavior</a:t>
            </a:r>
            <a:r>
              <a:rPr lang="en-US" sz="2000" dirty="0"/>
              <a:t>, engagement in care, and adherence to treatment.</a:t>
            </a:r>
          </a:p>
          <a:p>
            <a:pPr marL="0" indent="0">
              <a:buNone/>
            </a:pPr>
            <a:endParaRPr lang="en-US" dirty="0"/>
          </a:p>
        </p:txBody>
      </p:sp>
      <p:sp>
        <p:nvSpPr>
          <p:cNvPr id="5" name="Content Placeholder 2">
            <a:extLst>
              <a:ext uri="{FF2B5EF4-FFF2-40B4-BE49-F238E27FC236}">
                <a16:creationId xmlns:a16="http://schemas.microsoft.com/office/drawing/2014/main" id="{10D5EA58-7350-DC5E-1DFE-0D4D3D0D95A8}"/>
              </a:ext>
            </a:extLst>
          </p:cNvPr>
          <p:cNvSpPr txBox="1">
            <a:spLocks/>
          </p:cNvSpPr>
          <p:nvPr/>
        </p:nvSpPr>
        <p:spPr>
          <a:xfrm>
            <a:off x="6218672" y="2477541"/>
            <a:ext cx="5143756"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t>Although most research is intended to reduce stigma, stigmatizing research can exist, as well as research not meant to be stigmatizing being used as such.  </a:t>
            </a:r>
          </a:p>
          <a:p>
            <a:pPr marL="0" indent="0">
              <a:buFont typeface="Wingdings 2" panose="05020102010507070707" pitchFamily="18" charset="2"/>
              <a:buNone/>
            </a:pPr>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D9E4691-7A08-C3FE-79AC-5C8ED3621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661" y="5354473"/>
            <a:ext cx="7183597" cy="1221210"/>
          </a:xfrm>
          <a:prstGeom prst="rect">
            <a:avLst/>
          </a:prstGeom>
        </p:spPr>
      </p:pic>
    </p:spTree>
    <p:extLst>
      <p:ext uri="{BB962C8B-B14F-4D97-AF65-F5344CB8AC3E}">
        <p14:creationId xmlns:p14="http://schemas.microsoft.com/office/powerpoint/2010/main" val="32880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00EC-D2BF-7B99-1DDE-83AFEB9DCBB4}"/>
              </a:ext>
            </a:extLst>
          </p:cNvPr>
          <p:cNvSpPr>
            <a:spLocks noGrp="1"/>
          </p:cNvSpPr>
          <p:nvPr>
            <p:ph type="title"/>
          </p:nvPr>
        </p:nvSpPr>
        <p:spPr/>
        <p:txBody>
          <a:bodyPr/>
          <a:lstStyle/>
          <a:p>
            <a:r>
              <a:rPr lang="en-US" dirty="0"/>
              <a:t>What are the components of stigmatizing research</a:t>
            </a:r>
          </a:p>
        </p:txBody>
      </p:sp>
      <p:sp>
        <p:nvSpPr>
          <p:cNvPr id="3" name="Content Placeholder 2">
            <a:extLst>
              <a:ext uri="{FF2B5EF4-FFF2-40B4-BE49-F238E27FC236}">
                <a16:creationId xmlns:a16="http://schemas.microsoft.com/office/drawing/2014/main" id="{388F726F-C025-EDCC-7844-B5584BB56E8F}"/>
              </a:ext>
            </a:extLst>
          </p:cNvPr>
          <p:cNvSpPr>
            <a:spLocks noGrp="1"/>
          </p:cNvSpPr>
          <p:nvPr>
            <p:ph idx="1"/>
          </p:nvPr>
        </p:nvSpPr>
        <p:spPr>
          <a:xfrm>
            <a:off x="810492" y="2309587"/>
            <a:ext cx="10452766" cy="3678303"/>
          </a:xfrm>
        </p:spPr>
        <p:txBody>
          <a:bodyPr>
            <a:noAutofit/>
          </a:bodyPr>
          <a:lstStyle/>
          <a:p>
            <a:pPr marL="0" indent="0">
              <a:buNone/>
            </a:pPr>
            <a:r>
              <a:rPr lang="en-US" sz="2000" b="1" dirty="0"/>
              <a:t>Stigma may be understood as convergence of the following components:</a:t>
            </a:r>
          </a:p>
          <a:p>
            <a:pPr marL="342900" indent="-342900">
              <a:buAutoNum type="arabicParenR"/>
            </a:pPr>
            <a:r>
              <a:rPr lang="en-US" sz="2000" dirty="0"/>
              <a:t>The identification and labeling of human differences. </a:t>
            </a:r>
          </a:p>
          <a:p>
            <a:pPr marL="342900" indent="-342900">
              <a:buAutoNum type="arabicParenR"/>
            </a:pPr>
            <a:r>
              <a:rPr lang="en-US" sz="2000" dirty="0"/>
              <a:t>The linking of labeled persons by dominant cultural belief to undesirable characteristics and formation of negative stereotypes. </a:t>
            </a:r>
          </a:p>
          <a:p>
            <a:pPr marL="342900" indent="-342900">
              <a:buAutoNum type="arabicParenR"/>
            </a:pPr>
            <a:r>
              <a:rPr lang="en-US" sz="2000" dirty="0"/>
              <a:t>Separation of people into categories of “us” and “them” by applying said stereotypes. </a:t>
            </a:r>
          </a:p>
          <a:p>
            <a:pPr marL="342900" indent="-342900">
              <a:buAutoNum type="arabicParenR"/>
            </a:pPr>
            <a:r>
              <a:rPr lang="en-US" sz="2000" dirty="0"/>
              <a:t>The experience of loss of status and discrimination by labeled persons, the ultimate output of the stigma process. </a:t>
            </a:r>
          </a:p>
          <a:p>
            <a:pPr marL="342900" indent="-342900">
              <a:buAutoNum type="arabicParenR"/>
            </a:pPr>
            <a:r>
              <a:rPr lang="en-US" sz="2000" dirty="0"/>
              <a:t>The exercise of social, economic, political, or other power that reinforces the above processes, translating them into significant consequences for labeled individuals. </a:t>
            </a:r>
          </a:p>
        </p:txBody>
      </p:sp>
      <p:sp>
        <p:nvSpPr>
          <p:cNvPr id="4" name="TextBox 3">
            <a:extLst>
              <a:ext uri="{FF2B5EF4-FFF2-40B4-BE49-F238E27FC236}">
                <a16:creationId xmlns:a16="http://schemas.microsoft.com/office/drawing/2014/main" id="{C17FE8DA-2194-F248-E8D2-AF5E86802FF3}"/>
              </a:ext>
            </a:extLst>
          </p:cNvPr>
          <p:cNvSpPr txBox="1"/>
          <p:nvPr/>
        </p:nvSpPr>
        <p:spPr>
          <a:xfrm>
            <a:off x="9865722" y="6488668"/>
            <a:ext cx="2319609" cy="307777"/>
          </a:xfrm>
          <a:prstGeom prst="rect">
            <a:avLst/>
          </a:prstGeom>
          <a:noFill/>
        </p:spPr>
        <p:txBody>
          <a:bodyPr wrap="none" rtlCol="0">
            <a:spAutoFit/>
          </a:bodyPr>
          <a:lstStyle/>
          <a:p>
            <a:r>
              <a:rPr lang="en-US" sz="1400" dirty="0"/>
              <a:t>Source:  All of Us Policy, 2020</a:t>
            </a:r>
          </a:p>
        </p:txBody>
      </p:sp>
    </p:spTree>
    <p:extLst>
      <p:ext uri="{BB962C8B-B14F-4D97-AF65-F5344CB8AC3E}">
        <p14:creationId xmlns:p14="http://schemas.microsoft.com/office/powerpoint/2010/main" val="76561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D149-FC14-3EE2-C2A7-EEE4F4448D29}"/>
              </a:ext>
            </a:extLst>
          </p:cNvPr>
          <p:cNvSpPr>
            <a:spLocks noGrp="1"/>
          </p:cNvSpPr>
          <p:nvPr>
            <p:ph type="title"/>
          </p:nvPr>
        </p:nvSpPr>
        <p:spPr/>
        <p:txBody>
          <a:bodyPr/>
          <a:lstStyle/>
          <a:p>
            <a:r>
              <a:rPr lang="en-US" dirty="0"/>
              <a:t>Broader consequences of stigma…</a:t>
            </a:r>
          </a:p>
        </p:txBody>
      </p:sp>
      <p:sp>
        <p:nvSpPr>
          <p:cNvPr id="3" name="Content Placeholder 2">
            <a:extLst>
              <a:ext uri="{FF2B5EF4-FFF2-40B4-BE49-F238E27FC236}">
                <a16:creationId xmlns:a16="http://schemas.microsoft.com/office/drawing/2014/main" id="{C024263D-87A5-B57D-9083-8BEDF1F461B3}"/>
              </a:ext>
            </a:extLst>
          </p:cNvPr>
          <p:cNvSpPr>
            <a:spLocks noGrp="1"/>
          </p:cNvSpPr>
          <p:nvPr>
            <p:ph idx="1"/>
          </p:nvPr>
        </p:nvSpPr>
        <p:spPr>
          <a:xfrm>
            <a:off x="581192" y="2180497"/>
            <a:ext cx="11029615" cy="1162144"/>
          </a:xfrm>
        </p:spPr>
        <p:txBody>
          <a:bodyPr/>
          <a:lstStyle/>
          <a:p>
            <a:r>
              <a:rPr lang="en-US" dirty="0"/>
              <a:t>Only 6.5% of people with a SUD receive treatment.</a:t>
            </a:r>
          </a:p>
          <a:p>
            <a:endParaRPr lang="en-US" dirty="0"/>
          </a:p>
        </p:txBody>
      </p:sp>
      <p:pic>
        <p:nvPicPr>
          <p:cNvPr id="4" name="Picture 3">
            <a:extLst>
              <a:ext uri="{FF2B5EF4-FFF2-40B4-BE49-F238E27FC236}">
                <a16:creationId xmlns:a16="http://schemas.microsoft.com/office/drawing/2014/main" id="{2597B775-26EA-7BF2-0B9E-20DBDBE36828}"/>
              </a:ext>
            </a:extLst>
          </p:cNvPr>
          <p:cNvPicPr>
            <a:picLocks noChangeAspect="1"/>
          </p:cNvPicPr>
          <p:nvPr/>
        </p:nvPicPr>
        <p:blipFill>
          <a:blip r:embed="rId2"/>
          <a:stretch>
            <a:fillRect/>
          </a:stretch>
        </p:blipFill>
        <p:spPr>
          <a:xfrm>
            <a:off x="1312093" y="2972732"/>
            <a:ext cx="4363081" cy="2909909"/>
          </a:xfrm>
          <a:prstGeom prst="rect">
            <a:avLst/>
          </a:prstGeom>
        </p:spPr>
      </p:pic>
      <p:pic>
        <p:nvPicPr>
          <p:cNvPr id="7" name="Picture 6">
            <a:extLst>
              <a:ext uri="{FF2B5EF4-FFF2-40B4-BE49-F238E27FC236}">
                <a16:creationId xmlns:a16="http://schemas.microsoft.com/office/drawing/2014/main" id="{7EE38767-83E0-6A00-09F7-80DAD9266D42}"/>
              </a:ext>
            </a:extLst>
          </p:cNvPr>
          <p:cNvPicPr>
            <a:picLocks noChangeAspect="1"/>
          </p:cNvPicPr>
          <p:nvPr/>
        </p:nvPicPr>
        <p:blipFill>
          <a:blip r:embed="rId3"/>
          <a:stretch>
            <a:fillRect/>
          </a:stretch>
        </p:blipFill>
        <p:spPr>
          <a:xfrm>
            <a:off x="6312014" y="1950720"/>
            <a:ext cx="4597111" cy="4541520"/>
          </a:xfrm>
          <a:prstGeom prst="rect">
            <a:avLst/>
          </a:prstGeom>
        </p:spPr>
      </p:pic>
      <p:sp>
        <p:nvSpPr>
          <p:cNvPr id="5" name="TextBox 4">
            <a:extLst>
              <a:ext uri="{FF2B5EF4-FFF2-40B4-BE49-F238E27FC236}">
                <a16:creationId xmlns:a16="http://schemas.microsoft.com/office/drawing/2014/main" id="{2861BD59-9C1B-0EE3-602F-07D001B87A24}"/>
              </a:ext>
            </a:extLst>
          </p:cNvPr>
          <p:cNvSpPr txBox="1"/>
          <p:nvPr/>
        </p:nvSpPr>
        <p:spPr>
          <a:xfrm>
            <a:off x="1981200" y="1371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968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CC4E0-43AA-23DB-D387-F38A3079E50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E4D36-0BA2-1EDE-CD70-C8C7E1960C7C}"/>
              </a:ext>
            </a:extLst>
          </p:cNvPr>
          <p:cNvPicPr>
            <a:picLocks noChangeAspect="1"/>
          </p:cNvPicPr>
          <p:nvPr/>
        </p:nvPicPr>
        <p:blipFill rotWithShape="1">
          <a:blip r:embed="rId2"/>
          <a:srcRect t="12077"/>
          <a:stretch/>
        </p:blipFill>
        <p:spPr>
          <a:xfrm>
            <a:off x="1247887" y="264404"/>
            <a:ext cx="9144000" cy="4572537"/>
          </a:xfrm>
          <a:prstGeom prst="rect">
            <a:avLst/>
          </a:prstGeom>
        </p:spPr>
      </p:pic>
      <p:pic>
        <p:nvPicPr>
          <p:cNvPr id="5" name="Picture 4">
            <a:extLst>
              <a:ext uri="{FF2B5EF4-FFF2-40B4-BE49-F238E27FC236}">
                <a16:creationId xmlns:a16="http://schemas.microsoft.com/office/drawing/2014/main" id="{5E4FC3C0-8552-FE1B-6C7D-F3F9F0CA0284}"/>
              </a:ext>
            </a:extLst>
          </p:cNvPr>
          <p:cNvPicPr>
            <a:picLocks noChangeAspect="1"/>
          </p:cNvPicPr>
          <p:nvPr/>
        </p:nvPicPr>
        <p:blipFill rotWithShape="1">
          <a:blip r:embed="rId3"/>
          <a:srcRect t="23627" b="36813"/>
          <a:stretch/>
        </p:blipFill>
        <p:spPr>
          <a:xfrm>
            <a:off x="1243198" y="4800600"/>
            <a:ext cx="9144000" cy="2057400"/>
          </a:xfrm>
          <a:prstGeom prst="rect">
            <a:avLst/>
          </a:prstGeom>
        </p:spPr>
      </p:pic>
    </p:spTree>
    <p:extLst>
      <p:ext uri="{BB962C8B-B14F-4D97-AF65-F5344CB8AC3E}">
        <p14:creationId xmlns:p14="http://schemas.microsoft.com/office/powerpoint/2010/main" val="116220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035E-3996-F28D-3E7D-B88248DD8300}"/>
              </a:ext>
            </a:extLst>
          </p:cNvPr>
          <p:cNvSpPr>
            <a:spLocks noGrp="1"/>
          </p:cNvSpPr>
          <p:nvPr>
            <p:ph type="title"/>
          </p:nvPr>
        </p:nvSpPr>
        <p:spPr>
          <a:xfrm>
            <a:off x="1294287" y="2456187"/>
            <a:ext cx="9219025" cy="1013800"/>
          </a:xfrm>
        </p:spPr>
        <p:txBody>
          <a:bodyPr>
            <a:normAutofit fontScale="90000"/>
          </a:bodyPr>
          <a:lstStyle/>
          <a:p>
            <a:pPr algn="ctr"/>
            <a:r>
              <a:rPr lang="en-US" dirty="0">
                <a:solidFill>
                  <a:schemeClr val="tx1"/>
                </a:solidFill>
              </a:rPr>
              <a:t>Keep in mind, this was just an overview, </a:t>
            </a:r>
            <a:br>
              <a:rPr lang="en-US" dirty="0">
                <a:solidFill>
                  <a:schemeClr val="tx1"/>
                </a:solidFill>
              </a:rPr>
            </a:br>
            <a:r>
              <a:rPr lang="en-US" dirty="0">
                <a:solidFill>
                  <a:schemeClr val="tx1"/>
                </a:solidFill>
              </a:rPr>
              <a:t>Only the tip of the iceberg….</a:t>
            </a:r>
            <a:br>
              <a:rPr lang="en-US" dirty="0">
                <a:solidFill>
                  <a:schemeClr val="tx1"/>
                </a:solidFill>
              </a:rPr>
            </a:br>
            <a:endParaRPr lang="en-US" dirty="0">
              <a:solidFill>
                <a:schemeClr val="tx1"/>
              </a:solidFill>
            </a:endParaRPr>
          </a:p>
        </p:txBody>
      </p:sp>
      <p:sp>
        <p:nvSpPr>
          <p:cNvPr id="5" name="TextBox 4">
            <a:extLst>
              <a:ext uri="{FF2B5EF4-FFF2-40B4-BE49-F238E27FC236}">
                <a16:creationId xmlns:a16="http://schemas.microsoft.com/office/drawing/2014/main" id="{E975A3C0-E37B-1B51-68E1-5531ECA8E497}"/>
              </a:ext>
            </a:extLst>
          </p:cNvPr>
          <p:cNvSpPr txBox="1"/>
          <p:nvPr/>
        </p:nvSpPr>
        <p:spPr>
          <a:xfrm>
            <a:off x="506849" y="3370826"/>
            <a:ext cx="7339692" cy="2616101"/>
          </a:xfrm>
          <a:prstGeom prst="rect">
            <a:avLst/>
          </a:prstGeom>
          <a:noFill/>
        </p:spPr>
        <p:txBody>
          <a:bodyPr wrap="square">
            <a:spAutoFit/>
          </a:bodyPr>
          <a:lstStyle/>
          <a:p>
            <a:pPr lvl="1" algn="ctr"/>
            <a:endParaRPr lang="en-US" sz="2400" dirty="0">
              <a:solidFill>
                <a:schemeClr val="tx1"/>
              </a:solidFill>
            </a:endParaRPr>
          </a:p>
          <a:p>
            <a:pPr lvl="1" algn="ctr"/>
            <a:r>
              <a:rPr lang="en-US" sz="2400" i="1" dirty="0"/>
              <a:t>Practice being wary when you see bold headline claims… a single sentence is rarely enough to capture the big picture and nuances of the scientific research. </a:t>
            </a:r>
          </a:p>
          <a:p>
            <a:pPr lvl="1" algn="ctr"/>
            <a:endParaRPr lang="en-US" sz="2400" i="1" dirty="0"/>
          </a:p>
          <a:p>
            <a:pPr lvl="2" algn="ctr"/>
            <a:r>
              <a:rPr lang="en-US" sz="2200" dirty="0"/>
              <a:t>Good research on drugs, particularly drugs of abuse, is challenging, complex, and very nuanced!</a:t>
            </a:r>
          </a:p>
        </p:txBody>
      </p:sp>
      <p:sp>
        <p:nvSpPr>
          <p:cNvPr id="3" name="Title 1">
            <a:extLst>
              <a:ext uri="{FF2B5EF4-FFF2-40B4-BE49-F238E27FC236}">
                <a16:creationId xmlns:a16="http://schemas.microsoft.com/office/drawing/2014/main" id="{0F7A7E8C-42C7-D79C-E55C-AB53EE70C941}"/>
              </a:ext>
            </a:extLst>
          </p:cNvPr>
          <p:cNvSpPr txBox="1">
            <a:spLocks/>
          </p:cNvSpPr>
          <p:nvPr/>
        </p:nvSpPr>
        <p:spPr>
          <a:xfrm>
            <a:off x="581192" y="763801"/>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summary</a:t>
            </a:r>
          </a:p>
        </p:txBody>
      </p:sp>
      <p:pic>
        <p:nvPicPr>
          <p:cNvPr id="1026" name="Picture 2" descr="Uncovering the Iceberg of Ignorance - Management Theory">
            <a:extLst>
              <a:ext uri="{FF2B5EF4-FFF2-40B4-BE49-F238E27FC236}">
                <a16:creationId xmlns:a16="http://schemas.microsoft.com/office/drawing/2014/main" id="{25CBC487-DA49-9539-4B88-B492D30DD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151" y="3573976"/>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9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3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3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39">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FF8872E-4D1E-A948-9538-229FF8EF3C3B}"/>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sz="2800" dirty="0" err="1"/>
              <a:t>USing</a:t>
            </a:r>
            <a:r>
              <a:rPr lang="en-US" sz="2800" dirty="0"/>
              <a:t> </a:t>
            </a:r>
            <a:r>
              <a:rPr lang="en-US" sz="2800" i="1" dirty="0"/>
              <a:t>PRECISE</a:t>
            </a:r>
            <a:r>
              <a:rPr lang="en-US" sz="2800" dirty="0"/>
              <a:t> and Person-First Language</a:t>
            </a:r>
          </a:p>
        </p:txBody>
      </p:sp>
      <p:sp>
        <p:nvSpPr>
          <p:cNvPr id="48" name="Rectangle 41">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A2E94D-8F8F-C291-11A4-FC108FE358B5}"/>
              </a:ext>
            </a:extLst>
          </p:cNvPr>
          <p:cNvPicPr>
            <a:picLocks noChangeAspect="1"/>
          </p:cNvPicPr>
          <p:nvPr/>
        </p:nvPicPr>
        <p:blipFill rotWithShape="1">
          <a:blip r:embed="rId3"/>
          <a:srcRect l="935" t="-4171" r="8074" b="-2509"/>
          <a:stretch/>
        </p:blipFill>
        <p:spPr>
          <a:xfrm>
            <a:off x="-88135" y="2792637"/>
            <a:ext cx="4797468" cy="2390483"/>
          </a:xfrm>
          <a:prstGeom prst="rect">
            <a:avLst/>
          </a:prstGeom>
        </p:spPr>
      </p:pic>
      <p:sp>
        <p:nvSpPr>
          <p:cNvPr id="3" name="Content Placeholder 2">
            <a:extLst>
              <a:ext uri="{FF2B5EF4-FFF2-40B4-BE49-F238E27FC236}">
                <a16:creationId xmlns:a16="http://schemas.microsoft.com/office/drawing/2014/main" id="{AC5D2944-A7C2-6953-98E8-2B63AD91F44E}"/>
              </a:ext>
            </a:extLst>
          </p:cNvPr>
          <p:cNvSpPr>
            <a:spLocks noGrp="1"/>
          </p:cNvSpPr>
          <p:nvPr>
            <p:ph sz="quarter" idx="11"/>
          </p:nvPr>
        </p:nvSpPr>
        <p:spPr>
          <a:xfrm>
            <a:off x="4814371" y="2077626"/>
            <a:ext cx="7194014" cy="4780374"/>
          </a:xfrm>
        </p:spPr>
        <p:txBody>
          <a:bodyPr vert="horz" lIns="91440" tIns="45720" rIns="91440" bIns="45720" rtlCol="0" anchor="ctr">
            <a:normAutofit/>
          </a:bodyPr>
          <a:lstStyle/>
          <a:p>
            <a:r>
              <a:rPr lang="en-US" sz="2000" dirty="0"/>
              <a:t>Consider the question “Are drugs harmful to college kids?”</a:t>
            </a:r>
          </a:p>
          <a:p>
            <a:pPr lvl="1"/>
            <a:r>
              <a:rPr lang="en-US" sz="1800" dirty="0"/>
              <a:t>When a term or phrase is ambiguous, its meaning is left uncertain and open to interpretation, as we saw in our example earlier:</a:t>
            </a:r>
          </a:p>
          <a:p>
            <a:pPr lvl="3"/>
            <a:r>
              <a:rPr lang="en-US" sz="1600" dirty="0"/>
              <a:t>What kinds of drug? </a:t>
            </a:r>
          </a:p>
          <a:p>
            <a:pPr lvl="3"/>
            <a:r>
              <a:rPr lang="en-US" sz="1600" dirty="0"/>
              <a:t>How much or how often? </a:t>
            </a:r>
          </a:p>
          <a:p>
            <a:pPr lvl="3"/>
            <a:r>
              <a:rPr lang="en-US" sz="1600" dirty="0"/>
              <a:t>What type of harm? </a:t>
            </a:r>
          </a:p>
          <a:p>
            <a:pPr lvl="3"/>
            <a:r>
              <a:rPr lang="en-US" sz="1600" dirty="0"/>
              <a:t>Define “college kids”. </a:t>
            </a:r>
          </a:p>
          <a:p>
            <a:r>
              <a:rPr lang="en-US" sz="2000" dirty="0"/>
              <a:t>Consider instead, “Does consuming two ounces of alcohol a day cause liver damage in college students?”</a:t>
            </a:r>
          </a:p>
          <a:p>
            <a:r>
              <a:rPr lang="en-US" sz="2000" dirty="0"/>
              <a:t>Practice identifying this language in your day-to-day life, and catching yourself when discussing in class</a:t>
            </a:r>
          </a:p>
          <a:p>
            <a:pPr lvl="1"/>
            <a:endParaRPr lang="en-US" dirty="0"/>
          </a:p>
        </p:txBody>
      </p:sp>
    </p:spTree>
    <p:extLst>
      <p:ext uri="{BB962C8B-B14F-4D97-AF65-F5344CB8AC3E}">
        <p14:creationId xmlns:p14="http://schemas.microsoft.com/office/powerpoint/2010/main" val="38556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C7F99BD-DA78-48AC-ACB7-676C0B7B52F1}"/>
              </a:ext>
            </a:extLst>
          </p:cNvPr>
          <p:cNvSpPr>
            <a:spLocks noGrp="1"/>
          </p:cNvSpPr>
          <p:nvPr>
            <p:ph sz="quarter" idx="14"/>
          </p:nvPr>
        </p:nvSpPr>
        <p:spPr>
          <a:xfrm>
            <a:off x="1296327" y="1403893"/>
            <a:ext cx="9568478" cy="1146755"/>
          </a:xfrm>
        </p:spPr>
        <p:txBody>
          <a:bodyPr>
            <a:normAutofit/>
          </a:bodyPr>
          <a:lstStyle/>
          <a:p>
            <a:pPr marL="0" indent="0" algn="ctr">
              <a:buNone/>
            </a:pPr>
            <a:r>
              <a:rPr lang="en-US" sz="2000" dirty="0"/>
              <a:t>Our concern about the use of a drug depends on what is being used, who is using it, how much is being used, and when, where, and why it is being used.</a:t>
            </a:r>
            <a:endParaRPr lang="en-IN" sz="2000" dirty="0"/>
          </a:p>
        </p:txBody>
      </p:sp>
      <p:pic>
        <p:nvPicPr>
          <p:cNvPr id="22" name="Picture Placeholder 21" descr="A photo shows four men sitting at a dining table and saying cheers to each other with a glass of wine.">
            <a:extLst>
              <a:ext uri="{FF2B5EF4-FFF2-40B4-BE49-F238E27FC236}">
                <a16:creationId xmlns:a16="http://schemas.microsoft.com/office/drawing/2014/main" id="{863F4883-8CFA-42B0-9836-BF64149124C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867" r="-1828"/>
          <a:stretch/>
        </p:blipFill>
        <p:spPr>
          <a:xfrm>
            <a:off x="1335093" y="2903987"/>
            <a:ext cx="4611789" cy="2858347"/>
          </a:xfrm>
        </p:spPr>
      </p:pic>
      <p:pic>
        <p:nvPicPr>
          <p:cNvPr id="24" name="Picture Placeholder 23" descr="A photo shows a girl with her face covered by her hair and pours a bottle of wine in a glass.">
            <a:extLst>
              <a:ext uri="{FF2B5EF4-FFF2-40B4-BE49-F238E27FC236}">
                <a16:creationId xmlns:a16="http://schemas.microsoft.com/office/drawing/2014/main" id="{56D9A1B6-02BA-45EF-BDF0-D0955DF935FC}"/>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1908" r="-1306"/>
          <a:stretch/>
        </p:blipFill>
        <p:spPr>
          <a:xfrm>
            <a:off x="6292435" y="2898494"/>
            <a:ext cx="4611785" cy="2858346"/>
          </a:xfrm>
        </p:spPr>
      </p:pic>
    </p:spTree>
    <p:extLst>
      <p:ext uri="{BB962C8B-B14F-4D97-AF65-F5344CB8AC3E}">
        <p14:creationId xmlns:p14="http://schemas.microsoft.com/office/powerpoint/2010/main" val="24510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7439805E-B3C9-4F14-9D09-D9C3957F0D45}"/>
              </a:ext>
            </a:extLst>
          </p:cNvPr>
          <p:cNvSpPr>
            <a:spLocks noGrp="1"/>
          </p:cNvSpPr>
          <p:nvPr>
            <p:ph type="title"/>
          </p:nvPr>
        </p:nvSpPr>
        <p:spPr>
          <a:xfrm>
            <a:off x="439867" y="611401"/>
            <a:ext cx="11277600" cy="678611"/>
          </a:xfrm>
        </p:spPr>
        <p:txBody>
          <a:bodyPr>
            <a:normAutofit/>
          </a:bodyPr>
          <a:lstStyle/>
          <a:p>
            <a:r>
              <a:rPr lang="en-US" sz="2800" dirty="0">
                <a:solidFill>
                  <a:schemeClr val="tx1"/>
                </a:solidFill>
              </a:rPr>
              <a:t>General Principles of Drug use</a:t>
            </a:r>
            <a:endParaRPr lang="en-IN" sz="1050" dirty="0">
              <a:solidFill>
                <a:schemeClr val="tx1"/>
              </a:solidFill>
            </a:endParaRPr>
          </a:p>
        </p:txBody>
      </p:sp>
      <p:sp>
        <p:nvSpPr>
          <p:cNvPr id="25" name="Content Placeholder 24">
            <a:extLst>
              <a:ext uri="{FF2B5EF4-FFF2-40B4-BE49-F238E27FC236}">
                <a16:creationId xmlns:a16="http://schemas.microsoft.com/office/drawing/2014/main" id="{FFC9FC1F-EE8C-4A20-AE4C-4E260103C8E4}"/>
              </a:ext>
            </a:extLst>
          </p:cNvPr>
          <p:cNvSpPr>
            <a:spLocks noGrp="1"/>
          </p:cNvSpPr>
          <p:nvPr>
            <p:ph sz="quarter" idx="11"/>
          </p:nvPr>
        </p:nvSpPr>
        <p:spPr>
          <a:xfrm>
            <a:off x="748145" y="1298226"/>
            <a:ext cx="10923902" cy="4769088"/>
          </a:xfrm>
        </p:spPr>
        <p:txBody>
          <a:bodyPr>
            <a:normAutofit/>
          </a:bodyPr>
          <a:lstStyle/>
          <a:p>
            <a:pPr marL="0" indent="0">
              <a:buNone/>
            </a:pPr>
            <a:r>
              <a:rPr lang="en-US" sz="2000" b="1" dirty="0">
                <a:solidFill>
                  <a:srgbClr val="625D9C"/>
                </a:solidFill>
              </a:rPr>
              <a:t>1) Use is not abuse</a:t>
            </a:r>
            <a:r>
              <a:rPr lang="en-US" sz="2000" dirty="0"/>
              <a:t>.</a:t>
            </a:r>
          </a:p>
          <a:p>
            <a:pPr marL="666900" lvl="1" indent="-342900"/>
            <a:r>
              <a:rPr lang="en-US" sz="1800" dirty="0"/>
              <a:t>Most users of any given substance do not use it in ways that can be defined as addiction, or a substance use disorder.</a:t>
            </a:r>
          </a:p>
          <a:p>
            <a:pPr marL="0" indent="0">
              <a:buNone/>
            </a:pPr>
            <a:r>
              <a:rPr lang="en-US" sz="2000" b="1" dirty="0">
                <a:solidFill>
                  <a:srgbClr val="625D9C"/>
                </a:solidFill>
              </a:rPr>
              <a:t>2) Every drug has multiple effects</a:t>
            </a:r>
            <a:r>
              <a:rPr lang="en-US" sz="2000" dirty="0"/>
              <a:t>.</a:t>
            </a:r>
          </a:p>
          <a:p>
            <a:pPr marL="666900" lvl="1" indent="-342900"/>
            <a:r>
              <a:rPr lang="en-US" sz="1800" dirty="0"/>
              <a:t>Positive, negative, and in between</a:t>
            </a:r>
          </a:p>
          <a:p>
            <a:pPr marL="666900" lvl="1" indent="-342900"/>
            <a:r>
              <a:rPr lang="en-US" sz="1800" dirty="0"/>
              <a:t>Although a user might seek only one effect, every psychoactive drug acts at multiple sites, both in the brain and on other organs.</a:t>
            </a:r>
          </a:p>
          <a:p>
            <a:pPr marL="0" indent="0">
              <a:buNone/>
            </a:pPr>
            <a:r>
              <a:rPr lang="en-US" sz="2000" b="1" dirty="0">
                <a:solidFill>
                  <a:srgbClr val="625D9C"/>
                </a:solidFill>
              </a:rPr>
              <a:t>3) Amount matters</a:t>
            </a:r>
            <a:r>
              <a:rPr lang="en-US" sz="2000" dirty="0"/>
              <a:t>.</a:t>
            </a:r>
          </a:p>
          <a:p>
            <a:pPr marL="666900" lvl="1" indent="-342900"/>
            <a:r>
              <a:rPr lang="en-US" sz="1800" dirty="0"/>
              <a:t>Large doses, frequent doses, or taking a drug by a method that results in a lot of the drug getting to the brain quickly can produce very different effects, and more problems, compared with a single or lower dose.</a:t>
            </a:r>
          </a:p>
        </p:txBody>
      </p:sp>
    </p:spTree>
    <p:extLst>
      <p:ext uri="{BB962C8B-B14F-4D97-AF65-F5344CB8AC3E}">
        <p14:creationId xmlns:p14="http://schemas.microsoft.com/office/powerpoint/2010/main" val="183499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A64D29-2D82-4505-90F3-7832D6D3DE68}"/>
              </a:ext>
            </a:extLst>
          </p:cNvPr>
          <p:cNvSpPr>
            <a:spLocks noGrp="1"/>
          </p:cNvSpPr>
          <p:nvPr>
            <p:ph type="title"/>
          </p:nvPr>
        </p:nvSpPr>
        <p:spPr>
          <a:xfrm>
            <a:off x="510988" y="606015"/>
            <a:ext cx="11277600" cy="678611"/>
          </a:xfrm>
        </p:spPr>
        <p:txBody>
          <a:bodyPr>
            <a:normAutofit/>
          </a:bodyPr>
          <a:lstStyle/>
          <a:p>
            <a:r>
              <a:rPr lang="en-US" sz="2800" dirty="0">
                <a:solidFill>
                  <a:schemeClr val="tx1"/>
                </a:solidFill>
              </a:rPr>
              <a:t>General Principles of Drug Use</a:t>
            </a:r>
            <a:endParaRPr lang="en-IN" sz="2800" dirty="0">
              <a:solidFill>
                <a:schemeClr val="tx1"/>
              </a:solidFill>
            </a:endParaRPr>
          </a:p>
        </p:txBody>
      </p:sp>
      <p:sp>
        <p:nvSpPr>
          <p:cNvPr id="7" name="Content Placeholder 6">
            <a:extLst>
              <a:ext uri="{FF2B5EF4-FFF2-40B4-BE49-F238E27FC236}">
                <a16:creationId xmlns:a16="http://schemas.microsoft.com/office/drawing/2014/main" id="{BBDCF636-1ABF-4DA0-B840-365A53C8B0B1}"/>
              </a:ext>
            </a:extLst>
          </p:cNvPr>
          <p:cNvSpPr>
            <a:spLocks noGrp="1"/>
          </p:cNvSpPr>
          <p:nvPr>
            <p:ph sz="quarter" idx="11"/>
          </p:nvPr>
        </p:nvSpPr>
        <p:spPr>
          <a:xfrm>
            <a:off x="605573" y="2020803"/>
            <a:ext cx="10623176" cy="3663305"/>
          </a:xfrm>
        </p:spPr>
        <p:txBody>
          <a:bodyPr>
            <a:normAutofit lnSpcReduction="10000"/>
          </a:bodyPr>
          <a:lstStyle/>
          <a:p>
            <a:pPr marL="0" indent="0">
              <a:buNone/>
            </a:pPr>
            <a:r>
              <a:rPr lang="en-US" sz="2000" b="1" dirty="0">
                <a:solidFill>
                  <a:srgbClr val="625D9C"/>
                </a:solidFill>
              </a:rPr>
              <a:t>4) User’s history and expectations powerfully influence drug effects</a:t>
            </a:r>
            <a:r>
              <a:rPr lang="en-US" sz="2000" dirty="0"/>
              <a:t>.</a:t>
            </a:r>
          </a:p>
          <a:p>
            <a:pPr marL="666900" lvl="1" indent="-342900"/>
            <a:r>
              <a:rPr lang="en-US" sz="2000" dirty="0"/>
              <a:t>Experienced users react differently than new users and may report more of the positive effects of a drug.</a:t>
            </a:r>
          </a:p>
          <a:p>
            <a:pPr marL="666900" lvl="1" indent="-342900"/>
            <a:endParaRPr lang="en-US" sz="1800" dirty="0"/>
          </a:p>
          <a:p>
            <a:pPr marL="324000" lvl="1" indent="0">
              <a:buNone/>
            </a:pPr>
            <a:r>
              <a:rPr lang="en-US" sz="2000" u="sng" dirty="0"/>
              <a:t>Expectations influence the experience:</a:t>
            </a:r>
          </a:p>
          <a:p>
            <a:pPr marL="660788" lvl="2" indent="-342900"/>
            <a:r>
              <a:rPr lang="en-US" sz="2000" dirty="0"/>
              <a:t>Even first-time users are influenced by peers, family members, especially older siblings (D’Amico &amp; </a:t>
            </a:r>
            <a:r>
              <a:rPr lang="en-US" sz="2000" dirty="0" err="1"/>
              <a:t>Fromme</a:t>
            </a:r>
            <a:r>
              <a:rPr lang="en-US" sz="2000" dirty="0"/>
              <a:t>, 1997), advertising, media (movies, TV, </a:t>
            </a:r>
            <a:r>
              <a:rPr lang="en-US" sz="2000" dirty="0" err="1"/>
              <a:t>etc</a:t>
            </a:r>
            <a:r>
              <a:rPr lang="en-US" sz="2000" dirty="0"/>
              <a:t>).</a:t>
            </a:r>
          </a:p>
          <a:p>
            <a:pPr marL="660788" lvl="2" indent="-342900"/>
            <a:r>
              <a:rPr lang="en-US" sz="2000" dirty="0"/>
              <a:t>Bar Lab Experiment: </a:t>
            </a:r>
            <a:br>
              <a:rPr lang="en-US" sz="2000" dirty="0"/>
            </a:br>
            <a:r>
              <a:rPr lang="en-US" sz="2000" dirty="0">
                <a:hlinkClick r:id="rId3"/>
              </a:rPr>
              <a:t>https://www.youtube.com/watch?v=8EWqy6MGpxo</a:t>
            </a:r>
            <a:r>
              <a:rPr lang="en-US" sz="2000" dirty="0"/>
              <a:t> </a:t>
            </a:r>
            <a:r>
              <a:rPr lang="en-US" sz="1800" dirty="0">
                <a:hlinkClick r:id="rId4"/>
              </a:rPr>
              <a:t>https://www.youtube.com/watch?v=BR2_YpocWQk</a:t>
            </a:r>
            <a:r>
              <a:rPr lang="en-US" sz="1800" dirty="0"/>
              <a:t> </a:t>
            </a:r>
          </a:p>
        </p:txBody>
      </p:sp>
    </p:spTree>
    <p:extLst>
      <p:ext uri="{BB962C8B-B14F-4D97-AF65-F5344CB8AC3E}">
        <p14:creationId xmlns:p14="http://schemas.microsoft.com/office/powerpoint/2010/main" val="105933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2_Dividend">
  <a:themeElements>
    <a:clrScheme name="Custom 7">
      <a:dk1>
        <a:sysClr val="windowText" lastClr="000000"/>
      </a:dk1>
      <a:lt1>
        <a:sysClr val="window" lastClr="FFFFFF"/>
      </a:lt1>
      <a:dk2>
        <a:srgbClr val="3D3D3D"/>
      </a:dk2>
      <a:lt2>
        <a:srgbClr val="000000"/>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1457</TotalTime>
  <Words>3352</Words>
  <Application>Microsoft Macintosh PowerPoint</Application>
  <PresentationFormat>Widescreen</PresentationFormat>
  <Paragraphs>335</Paragraphs>
  <Slides>50</Slides>
  <Notes>37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50</vt:i4>
      </vt:variant>
    </vt:vector>
  </HeadingPairs>
  <TitlesOfParts>
    <vt:vector size="59" baseType="lpstr">
      <vt:lpstr>Arial</vt:lpstr>
      <vt:lpstr>Calibri</vt:lpstr>
      <vt:lpstr>Gill Sans MT</vt:lpstr>
      <vt:lpstr>Symbol</vt:lpstr>
      <vt:lpstr>Times New Roman</vt:lpstr>
      <vt:lpstr>Wingdings 2</vt:lpstr>
      <vt:lpstr>Dividend</vt:lpstr>
      <vt:lpstr>1_Dividend</vt:lpstr>
      <vt:lpstr>2_Dividend</vt:lpstr>
      <vt:lpstr>Introduction:  Drugs and Behavior</vt:lpstr>
      <vt:lpstr>Key Terms – what is a drug?</vt:lpstr>
      <vt:lpstr>Key Terms - Types of Drug Taking behavior</vt:lpstr>
      <vt:lpstr>Shift toward the use of Person-First Language   by National institutes of Drug Abuse; National Institutes of Alcohol Abuse and Alcoholism</vt:lpstr>
      <vt:lpstr>PowerPoint Presentation</vt:lpstr>
      <vt:lpstr>USing PRECISE and Person-First Language</vt:lpstr>
      <vt:lpstr>PowerPoint Presentation</vt:lpstr>
      <vt:lpstr>General Principles of Drug use</vt:lpstr>
      <vt:lpstr>General Principles of Drug Use</vt:lpstr>
      <vt:lpstr>General Principles of Drug Use</vt:lpstr>
      <vt:lpstr>How Did We Get Here?</vt:lpstr>
      <vt:lpstr>How Did We Get Here?</vt:lpstr>
      <vt:lpstr>Extent of Drug Use</vt:lpstr>
      <vt:lpstr>Trends in Reported Drug Use within the Past 30 Days for Young Adults Ages  18 to 25</vt:lpstr>
      <vt:lpstr>Populations of Users</vt:lpstr>
      <vt:lpstr>Populations of Users</vt:lpstr>
      <vt:lpstr>Patterns/Trends in Drug Use (via Surveys)</vt:lpstr>
      <vt:lpstr>PowerPoint Presentation</vt:lpstr>
      <vt:lpstr>. Monitoring the Future study  Marijuana: Trends in Perceived Availability, Risk of Regular Use, and Prevalence of Use in the Past 30 Days for 12th-Graders</vt:lpstr>
      <vt:lpstr>National Survey on Drug Use and Health  Trends in Marijuana Use among Persons Ages 12 to 25,  by Age Group</vt:lpstr>
      <vt:lpstr>National Surveys</vt:lpstr>
      <vt:lpstr>Correlates of Drug Use </vt:lpstr>
      <vt:lpstr>Risk vs. Protective Factors</vt:lpstr>
      <vt:lpstr>Factors Associated with Adolescent Marijuana Use</vt:lpstr>
      <vt:lpstr>Antecedents of Drug Use</vt:lpstr>
      <vt:lpstr>Risk vs. Protective Factors</vt:lpstr>
      <vt:lpstr>PowerPoint Presentation</vt:lpstr>
      <vt:lpstr>PowerPoint Presentation</vt:lpstr>
      <vt:lpstr>Influences on Drug Use</vt:lpstr>
      <vt:lpstr>Drug Public Service Announcements</vt:lpstr>
      <vt:lpstr>PowerPoint Presentation</vt:lpstr>
      <vt:lpstr>PowerPoint Presentation</vt:lpstr>
      <vt:lpstr>Extent of Drug Use</vt:lpstr>
      <vt:lpstr>PowerPoint Presentation</vt:lpstr>
      <vt:lpstr>Key terms - Drug-Related Toxicity</vt:lpstr>
      <vt:lpstr>Trends in toxicity?</vt:lpstr>
      <vt:lpstr>PowerPoint Presentation</vt:lpstr>
      <vt:lpstr>PowerPoint Presentation</vt:lpstr>
      <vt:lpstr>The caveats of Summary statistics</vt:lpstr>
      <vt:lpstr> how can we understand and determine CAUSALITY? </vt:lpstr>
      <vt:lpstr>Scientific research to understand drugs and behavior</vt:lpstr>
      <vt:lpstr>Conducting Safe, Ethical, and Unbiased Studies</vt:lpstr>
      <vt:lpstr>consider the study population…</vt:lpstr>
      <vt:lpstr>Let’s Discuss marijuana and fighting again… </vt:lpstr>
      <vt:lpstr>Key Terms - Research on drugs</vt:lpstr>
      <vt:lpstr>Research on drugs</vt:lpstr>
      <vt:lpstr>Stigma and scientific research</vt:lpstr>
      <vt:lpstr>What are the components of stigmatizing research</vt:lpstr>
      <vt:lpstr>Broader consequences of stigma…</vt:lpstr>
      <vt:lpstr>Keep in mind, this was just an overview,  Only the tip of the iceberg…. </vt:lpstr>
    </vt:vector>
  </TitlesOfParts>
  <Company>National Institute on Alcohol Abuse and Alcoholism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Overview on  drugs and behavior</dc:title>
  <dc:creator>Rudzinskas, Sarah (NIH/NIMH) [E]</dc:creator>
  <cp:lastModifiedBy>Rudzinskas, Sarah (NIH/NIMH) [E]</cp:lastModifiedBy>
  <cp:revision>200</cp:revision>
  <dcterms:created xsi:type="dcterms:W3CDTF">2023-11-09T18:12:57Z</dcterms:created>
  <dcterms:modified xsi:type="dcterms:W3CDTF">2024-01-19T16:35:07Z</dcterms:modified>
</cp:coreProperties>
</file>